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Corben" panose="02010600030101010101" charset="0"/>
      <p:regular r:id="rId17"/>
    </p:embeddedFont>
    <p:embeddedFont>
      <p:font typeface="Open Sans" panose="020B0606030504020204" pitchFamily="34" charset="0"/>
      <p:regular r:id="rId18"/>
      <p:bold r:id="rId19"/>
      <p:italic r:id="rId20"/>
      <p:boldItalic r:id="rId21"/>
    </p:embeddedFont>
    <p:embeddedFont>
      <p:font typeface="Open Sans Bold" panose="020B0806030504020204" pitchFamily="34" charset="0"/>
      <p:regular r:id="rId22"/>
      <p:bold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802"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jpeg>
</file>

<file path=ppt/media/image10.png>
</file>

<file path=ppt/media/image11.svg>
</file>

<file path=ppt/media/image12.png>
</file>

<file path=ppt/media/image13.svg>
</file>

<file path=ppt/media/image14.png>
</file>

<file path=ppt/media/image15.svg>
</file>

<file path=ppt/media/image16.jpeg>
</file>

<file path=ppt/media/image17.jpeg>
</file>

<file path=ppt/media/image18.jpe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svg>
</file>

<file path=ppt/media/image30.jpeg>
</file>

<file path=ppt/media/image31.jpeg>
</file>

<file path=ppt/media/image32.jpeg>
</file>

<file path=ppt/media/image33.jpeg>
</file>

<file path=ppt/media/image34.jpeg>
</file>

<file path=ppt/media/image35.jpeg>
</file>

<file path=ppt/media/image4.png>
</file>

<file path=ppt/media/image5.svg>
</file>

<file path=ppt/media/image6.jpe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svg"/><Relationship Id="rId7" Type="http://schemas.openxmlformats.org/officeDocument/2006/relationships/image" Target="../media/image24.sv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svg"/><Relationship Id="rId4" Type="http://schemas.openxmlformats.org/officeDocument/2006/relationships/image" Target="../media/image21.png"/><Relationship Id="rId9" Type="http://schemas.openxmlformats.org/officeDocument/2006/relationships/image" Target="../media/image26.sv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13.xml.rels><?xml version="1.0" encoding="UTF-8" standalone="yes"?>
<Relationships xmlns="http://schemas.openxmlformats.org/package/2006/relationships"><Relationship Id="rId3" Type="http://schemas.openxmlformats.org/officeDocument/2006/relationships/image" Target="../media/image31.jpeg"/><Relationship Id="rId7" Type="http://schemas.openxmlformats.org/officeDocument/2006/relationships/image" Target="../media/image5.svg"/><Relationship Id="rId2" Type="http://schemas.openxmlformats.org/officeDocument/2006/relationships/image" Target="../media/image30.jpe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3.jpeg"/><Relationship Id="rId4" Type="http://schemas.openxmlformats.org/officeDocument/2006/relationships/image" Target="../media/image32.jpeg"/></Relationships>
</file>

<file path=ppt/slides/_rels/slide14.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svg"/><Relationship Id="rId7" Type="http://schemas.openxmlformats.org/officeDocument/2006/relationships/image" Target="../media/image11.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image" Target="../media/image15.svg"/><Relationship Id="rId5" Type="http://schemas.openxmlformats.org/officeDocument/2006/relationships/image" Target="../media/image9.sv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svg"/></Relationships>
</file>

<file path=ppt/slides/_rels/slide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jpe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5.sv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jpeg"/><Relationship Id="rId1" Type="http://schemas.openxmlformats.org/officeDocument/2006/relationships/slideLayout" Target="../slideLayouts/slideLayout7.xml"/><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920124" y="0"/>
            <a:ext cx="4367876" cy="10287000"/>
            <a:chOff x="0" y="0"/>
            <a:chExt cx="1150387" cy="2709333"/>
          </a:xfrm>
        </p:grpSpPr>
        <p:sp>
          <p:nvSpPr>
            <p:cNvPr id="3" name="Freeform 3"/>
            <p:cNvSpPr/>
            <p:nvPr/>
          </p:nvSpPr>
          <p:spPr>
            <a:xfrm>
              <a:off x="0" y="0"/>
              <a:ext cx="1150387" cy="2709333"/>
            </a:xfrm>
            <a:custGeom>
              <a:avLst/>
              <a:gdLst/>
              <a:ahLst/>
              <a:cxnLst/>
              <a:rect l="l" t="t" r="r" b="b"/>
              <a:pathLst>
                <a:path w="1150387" h="2709333">
                  <a:moveTo>
                    <a:pt x="0" y="0"/>
                  </a:moveTo>
                  <a:lnTo>
                    <a:pt x="1150387" y="0"/>
                  </a:lnTo>
                  <a:lnTo>
                    <a:pt x="1150387" y="2709333"/>
                  </a:lnTo>
                  <a:lnTo>
                    <a:pt x="0" y="2709333"/>
                  </a:lnTo>
                  <a:close/>
                </a:path>
              </a:pathLst>
            </a:custGeom>
            <a:solidFill>
              <a:srgbClr val="41A3A6"/>
            </a:solidFill>
          </p:spPr>
          <p:txBody>
            <a:bodyPr/>
            <a:lstStyle/>
            <a:p>
              <a:endParaRPr lang="en-US"/>
            </a:p>
          </p:txBody>
        </p:sp>
        <p:sp>
          <p:nvSpPr>
            <p:cNvPr id="4" name="TextBox 4"/>
            <p:cNvSpPr txBox="1"/>
            <p:nvPr/>
          </p:nvSpPr>
          <p:spPr>
            <a:xfrm>
              <a:off x="0" y="-38100"/>
              <a:ext cx="1150387" cy="2747433"/>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1588028" y="1976471"/>
            <a:ext cx="4664191" cy="6392622"/>
            <a:chOff x="0" y="0"/>
            <a:chExt cx="6218921" cy="8523496"/>
          </a:xfrm>
        </p:grpSpPr>
        <p:pic>
          <p:nvPicPr>
            <p:cNvPr id="6" name="Picture 6"/>
            <p:cNvPicPr>
              <a:picLocks noChangeAspect="1"/>
            </p:cNvPicPr>
            <p:nvPr/>
          </p:nvPicPr>
          <p:blipFill>
            <a:blip r:embed="rId2"/>
            <a:srcRect t="4342" b="4342"/>
            <a:stretch>
              <a:fillRect/>
            </a:stretch>
          </p:blipFill>
          <p:spPr>
            <a:xfrm>
              <a:off x="0" y="0"/>
              <a:ext cx="6218921" cy="8523496"/>
            </a:xfrm>
            <a:prstGeom prst="rect">
              <a:avLst/>
            </a:prstGeom>
          </p:spPr>
        </p:pic>
      </p:grpSp>
      <p:sp>
        <p:nvSpPr>
          <p:cNvPr id="8" name="AutoShape 8"/>
          <p:cNvSpPr/>
          <p:nvPr/>
        </p:nvSpPr>
        <p:spPr>
          <a:xfrm flipH="1">
            <a:off x="2130055" y="3782821"/>
            <a:ext cx="0" cy="4876948"/>
          </a:xfrm>
          <a:prstGeom prst="line">
            <a:avLst/>
          </a:prstGeom>
          <a:ln w="95250" cap="rnd">
            <a:solidFill>
              <a:srgbClr val="F25426"/>
            </a:solidFill>
            <a:prstDash val="solid"/>
            <a:headEnd type="none" w="sm" len="sm"/>
            <a:tailEnd type="none" w="sm" len="sm"/>
          </a:ln>
        </p:spPr>
        <p:txBody>
          <a:bodyPr/>
          <a:lstStyle/>
          <a:p>
            <a:endParaRPr lang="en-US"/>
          </a:p>
        </p:txBody>
      </p:sp>
      <p:sp>
        <p:nvSpPr>
          <p:cNvPr id="9" name="AutoShape 9"/>
          <p:cNvSpPr/>
          <p:nvPr/>
        </p:nvSpPr>
        <p:spPr>
          <a:xfrm>
            <a:off x="2130055" y="1627231"/>
            <a:ext cx="0" cy="1423759"/>
          </a:xfrm>
          <a:prstGeom prst="line">
            <a:avLst/>
          </a:prstGeom>
          <a:ln w="95250" cap="rnd">
            <a:solidFill>
              <a:srgbClr val="F25426"/>
            </a:solidFill>
            <a:prstDash val="solid"/>
            <a:headEnd type="none" w="sm" len="sm"/>
            <a:tailEnd type="none" w="sm" len="sm"/>
          </a:ln>
        </p:spPr>
        <p:txBody>
          <a:bodyPr/>
          <a:lstStyle/>
          <a:p>
            <a:endParaRPr lang="en-US"/>
          </a:p>
        </p:txBody>
      </p:sp>
      <p:grpSp>
        <p:nvGrpSpPr>
          <p:cNvPr id="10" name="Group 10"/>
          <p:cNvGrpSpPr/>
          <p:nvPr/>
        </p:nvGrpSpPr>
        <p:grpSpPr>
          <a:xfrm>
            <a:off x="0" y="0"/>
            <a:ext cx="1028700" cy="10287000"/>
            <a:chOff x="0" y="0"/>
            <a:chExt cx="270933" cy="2709333"/>
          </a:xfrm>
        </p:grpSpPr>
        <p:sp>
          <p:nvSpPr>
            <p:cNvPr id="11" name="Freeform 11"/>
            <p:cNvSpPr/>
            <p:nvPr/>
          </p:nvSpPr>
          <p:spPr>
            <a:xfrm>
              <a:off x="0" y="0"/>
              <a:ext cx="270933" cy="2709333"/>
            </a:xfrm>
            <a:custGeom>
              <a:avLst/>
              <a:gdLst/>
              <a:ahLst/>
              <a:cxnLst/>
              <a:rect l="l" t="t" r="r" b="b"/>
              <a:pathLst>
                <a:path w="270933" h="2709333">
                  <a:moveTo>
                    <a:pt x="0" y="0"/>
                  </a:moveTo>
                  <a:lnTo>
                    <a:pt x="270933" y="0"/>
                  </a:lnTo>
                  <a:lnTo>
                    <a:pt x="270933" y="2709333"/>
                  </a:lnTo>
                  <a:lnTo>
                    <a:pt x="0" y="2709333"/>
                  </a:lnTo>
                  <a:close/>
                </a:path>
              </a:pathLst>
            </a:custGeom>
            <a:solidFill>
              <a:srgbClr val="41A3A6"/>
            </a:solidFill>
          </p:spPr>
          <p:txBody>
            <a:bodyPr/>
            <a:lstStyle/>
            <a:p>
              <a:endParaRPr lang="en-US"/>
            </a:p>
          </p:txBody>
        </p:sp>
        <p:sp>
          <p:nvSpPr>
            <p:cNvPr id="12" name="TextBox 12"/>
            <p:cNvSpPr txBox="1"/>
            <p:nvPr/>
          </p:nvSpPr>
          <p:spPr>
            <a:xfrm>
              <a:off x="0" y="-38100"/>
              <a:ext cx="270933" cy="2747433"/>
            </a:xfrm>
            <a:prstGeom prst="rect">
              <a:avLst/>
            </a:prstGeom>
          </p:spPr>
          <p:txBody>
            <a:bodyPr lIns="50800" tIns="50800" rIns="50800" bIns="50800" rtlCol="0" anchor="ctr"/>
            <a:lstStyle/>
            <a:p>
              <a:pPr algn="ctr">
                <a:lnSpc>
                  <a:spcPts val="2659"/>
                </a:lnSpc>
              </a:pPr>
              <a:endParaRPr/>
            </a:p>
          </p:txBody>
        </p:sp>
      </p:grpSp>
      <p:sp>
        <p:nvSpPr>
          <p:cNvPr id="13" name="Freeform 13"/>
          <p:cNvSpPr/>
          <p:nvPr/>
        </p:nvSpPr>
        <p:spPr>
          <a:xfrm>
            <a:off x="14311088" y="8509934"/>
            <a:ext cx="2948212" cy="748366"/>
          </a:xfrm>
          <a:custGeom>
            <a:avLst/>
            <a:gdLst/>
            <a:ahLst/>
            <a:cxnLst/>
            <a:rect l="l" t="t" r="r" b="b"/>
            <a:pathLst>
              <a:path w="2948212" h="748366">
                <a:moveTo>
                  <a:pt x="0" y="0"/>
                </a:moveTo>
                <a:lnTo>
                  <a:pt x="2948212" y="0"/>
                </a:lnTo>
                <a:lnTo>
                  <a:pt x="2948212" y="748366"/>
                </a:lnTo>
                <a:lnTo>
                  <a:pt x="0" y="7483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4" name="Freeform 14"/>
          <p:cNvSpPr/>
          <p:nvPr/>
        </p:nvSpPr>
        <p:spPr>
          <a:xfrm>
            <a:off x="14311088" y="1087264"/>
            <a:ext cx="2948212" cy="748366"/>
          </a:xfrm>
          <a:custGeom>
            <a:avLst/>
            <a:gdLst/>
            <a:ahLst/>
            <a:cxnLst/>
            <a:rect l="l" t="t" r="r" b="b"/>
            <a:pathLst>
              <a:path w="2948212" h="748366">
                <a:moveTo>
                  <a:pt x="0" y="0"/>
                </a:moveTo>
                <a:lnTo>
                  <a:pt x="2948212" y="0"/>
                </a:lnTo>
                <a:lnTo>
                  <a:pt x="2948212" y="748366"/>
                </a:lnTo>
                <a:lnTo>
                  <a:pt x="0" y="7483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5" name="TextBox 15"/>
          <p:cNvSpPr txBox="1"/>
          <p:nvPr/>
        </p:nvSpPr>
        <p:spPr>
          <a:xfrm>
            <a:off x="2958375" y="1627231"/>
            <a:ext cx="7794075" cy="1609725"/>
          </a:xfrm>
          <a:prstGeom prst="rect">
            <a:avLst/>
          </a:prstGeom>
        </p:spPr>
        <p:txBody>
          <a:bodyPr lIns="0" tIns="0" rIns="0" bIns="0" rtlCol="0" anchor="t">
            <a:spAutoFit/>
          </a:bodyPr>
          <a:lstStyle/>
          <a:p>
            <a:pPr marL="0" lvl="0" indent="0">
              <a:lnSpc>
                <a:spcPts val="12000"/>
              </a:lnSpc>
            </a:pPr>
            <a:r>
              <a:rPr lang="en-US" sz="12000" dirty="0">
                <a:solidFill>
                  <a:srgbClr val="F25426"/>
                </a:solidFill>
                <a:latin typeface="Corben"/>
              </a:rPr>
              <a:t>Telco</a:t>
            </a:r>
          </a:p>
        </p:txBody>
      </p:sp>
      <p:sp>
        <p:nvSpPr>
          <p:cNvPr id="17" name="TextBox 17"/>
          <p:cNvSpPr txBox="1"/>
          <p:nvPr/>
        </p:nvSpPr>
        <p:spPr>
          <a:xfrm>
            <a:off x="3127912" y="7793200"/>
            <a:ext cx="6226527" cy="1115818"/>
          </a:xfrm>
          <a:prstGeom prst="rect">
            <a:avLst/>
          </a:prstGeom>
        </p:spPr>
        <p:txBody>
          <a:bodyPr lIns="0" tIns="0" rIns="0" bIns="0" rtlCol="0" anchor="t">
            <a:spAutoFit/>
          </a:bodyPr>
          <a:lstStyle/>
          <a:p>
            <a:pPr marL="0" lvl="0" indent="0">
              <a:lnSpc>
                <a:spcPts val="4480"/>
              </a:lnSpc>
              <a:spcBef>
                <a:spcPct val="0"/>
              </a:spcBef>
            </a:pPr>
            <a:r>
              <a:rPr lang="en-US" sz="3200" spc="640" dirty="0">
                <a:solidFill>
                  <a:srgbClr val="4B4545"/>
                </a:solidFill>
                <a:latin typeface="Open Sans"/>
              </a:rPr>
              <a:t>23 MAR 2024</a:t>
            </a:r>
          </a:p>
          <a:p>
            <a:pPr marL="0" lvl="0" indent="0">
              <a:lnSpc>
                <a:spcPts val="4480"/>
              </a:lnSpc>
              <a:spcBef>
                <a:spcPct val="0"/>
              </a:spcBef>
            </a:pPr>
            <a:endParaRPr lang="en-US" sz="3200" spc="640" dirty="0">
              <a:solidFill>
                <a:srgbClr val="4B4545"/>
              </a:solidFill>
              <a:latin typeface="Open Sans"/>
            </a:endParaRPr>
          </a:p>
        </p:txBody>
      </p:sp>
      <p:sp>
        <p:nvSpPr>
          <p:cNvPr id="18" name="AutoShape 18"/>
          <p:cNvSpPr/>
          <p:nvPr/>
        </p:nvSpPr>
        <p:spPr>
          <a:xfrm>
            <a:off x="17259300" y="2705026"/>
            <a:ext cx="0" cy="4876948"/>
          </a:xfrm>
          <a:prstGeom prst="line">
            <a:avLst/>
          </a:prstGeom>
          <a:ln w="123825" cap="rnd">
            <a:solidFill>
              <a:srgbClr val="FFFFFF"/>
            </a:solidFill>
            <a:prstDash val="sysDot"/>
            <a:headEnd type="none" w="sm" len="sm"/>
            <a:tailEnd type="none" w="sm" len="sm"/>
          </a:ln>
        </p:spPr>
        <p:txBody>
          <a:bodyPr/>
          <a:lstStyle/>
          <a:p>
            <a:endParaRPr lang="en-US"/>
          </a:p>
        </p:txBody>
      </p:sp>
      <p:sp>
        <p:nvSpPr>
          <p:cNvPr id="19" name="TextBox 19"/>
          <p:cNvSpPr txBox="1"/>
          <p:nvPr/>
        </p:nvSpPr>
        <p:spPr>
          <a:xfrm>
            <a:off x="2958374" y="4152900"/>
            <a:ext cx="7794075" cy="3154710"/>
          </a:xfrm>
          <a:prstGeom prst="rect">
            <a:avLst/>
          </a:prstGeom>
        </p:spPr>
        <p:txBody>
          <a:bodyPr lIns="0" tIns="0" rIns="0" bIns="0" rtlCol="0" anchor="t">
            <a:spAutoFit/>
          </a:bodyPr>
          <a:lstStyle/>
          <a:p>
            <a:pPr marL="0" lvl="0" indent="0">
              <a:lnSpc>
                <a:spcPts val="12000"/>
              </a:lnSpc>
            </a:pPr>
            <a:r>
              <a:rPr lang="en-US" sz="12000" dirty="0">
                <a:solidFill>
                  <a:srgbClr val="0C4E50"/>
                </a:solidFill>
                <a:latin typeface="Corben"/>
              </a:rPr>
              <a:t>Customer Churn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820664" y="2113565"/>
            <a:ext cx="3662611" cy="7144735"/>
            <a:chOff x="0" y="0"/>
            <a:chExt cx="964638" cy="1881741"/>
          </a:xfrm>
        </p:grpSpPr>
        <p:sp>
          <p:nvSpPr>
            <p:cNvPr id="3" name="Freeform 3"/>
            <p:cNvSpPr/>
            <p:nvPr/>
          </p:nvSpPr>
          <p:spPr>
            <a:xfrm>
              <a:off x="0" y="0"/>
              <a:ext cx="964638" cy="1881741"/>
            </a:xfrm>
            <a:custGeom>
              <a:avLst/>
              <a:gdLst/>
              <a:ahLst/>
              <a:cxnLst/>
              <a:rect l="l" t="t" r="r" b="b"/>
              <a:pathLst>
                <a:path w="964638" h="1881741">
                  <a:moveTo>
                    <a:pt x="0" y="0"/>
                  </a:moveTo>
                  <a:lnTo>
                    <a:pt x="964638" y="0"/>
                  </a:lnTo>
                  <a:lnTo>
                    <a:pt x="964638" y="1881741"/>
                  </a:lnTo>
                  <a:lnTo>
                    <a:pt x="0" y="1881741"/>
                  </a:lnTo>
                  <a:close/>
                </a:path>
              </a:pathLst>
            </a:custGeom>
            <a:solidFill>
              <a:srgbClr val="41A3A6"/>
            </a:solidFill>
          </p:spPr>
          <p:txBody>
            <a:bodyPr/>
            <a:lstStyle/>
            <a:p>
              <a:endParaRPr lang="en-US"/>
            </a:p>
          </p:txBody>
        </p:sp>
        <p:sp>
          <p:nvSpPr>
            <p:cNvPr id="4" name="TextBox 4"/>
            <p:cNvSpPr txBox="1"/>
            <p:nvPr/>
          </p:nvSpPr>
          <p:spPr>
            <a:xfrm>
              <a:off x="0" y="-38100"/>
              <a:ext cx="964638" cy="1919841"/>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5483275" y="2113565"/>
            <a:ext cx="3662611" cy="7144735"/>
            <a:chOff x="0" y="0"/>
            <a:chExt cx="964638" cy="1881741"/>
          </a:xfrm>
        </p:grpSpPr>
        <p:sp>
          <p:nvSpPr>
            <p:cNvPr id="6" name="Freeform 6"/>
            <p:cNvSpPr/>
            <p:nvPr/>
          </p:nvSpPr>
          <p:spPr>
            <a:xfrm>
              <a:off x="0" y="0"/>
              <a:ext cx="964638" cy="1881741"/>
            </a:xfrm>
            <a:custGeom>
              <a:avLst/>
              <a:gdLst/>
              <a:ahLst/>
              <a:cxnLst/>
              <a:rect l="l" t="t" r="r" b="b"/>
              <a:pathLst>
                <a:path w="964638" h="1881741">
                  <a:moveTo>
                    <a:pt x="0" y="0"/>
                  </a:moveTo>
                  <a:lnTo>
                    <a:pt x="964638" y="0"/>
                  </a:lnTo>
                  <a:lnTo>
                    <a:pt x="964638" y="1881741"/>
                  </a:lnTo>
                  <a:lnTo>
                    <a:pt x="0" y="1881741"/>
                  </a:lnTo>
                  <a:close/>
                </a:path>
              </a:pathLst>
            </a:custGeom>
            <a:solidFill>
              <a:srgbClr val="D7E9EB"/>
            </a:solidFill>
          </p:spPr>
          <p:txBody>
            <a:bodyPr/>
            <a:lstStyle/>
            <a:p>
              <a:endParaRPr lang="en-US"/>
            </a:p>
          </p:txBody>
        </p:sp>
        <p:sp>
          <p:nvSpPr>
            <p:cNvPr id="7" name="TextBox 7"/>
            <p:cNvSpPr txBox="1"/>
            <p:nvPr/>
          </p:nvSpPr>
          <p:spPr>
            <a:xfrm>
              <a:off x="0" y="-38100"/>
              <a:ext cx="964638" cy="1919841"/>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9142114" y="2113565"/>
            <a:ext cx="3662611" cy="7144735"/>
            <a:chOff x="0" y="0"/>
            <a:chExt cx="964638" cy="1881741"/>
          </a:xfrm>
        </p:grpSpPr>
        <p:sp>
          <p:nvSpPr>
            <p:cNvPr id="9" name="Freeform 9"/>
            <p:cNvSpPr/>
            <p:nvPr/>
          </p:nvSpPr>
          <p:spPr>
            <a:xfrm>
              <a:off x="0" y="0"/>
              <a:ext cx="964638" cy="1881741"/>
            </a:xfrm>
            <a:custGeom>
              <a:avLst/>
              <a:gdLst/>
              <a:ahLst/>
              <a:cxnLst/>
              <a:rect l="l" t="t" r="r" b="b"/>
              <a:pathLst>
                <a:path w="964638" h="1881741">
                  <a:moveTo>
                    <a:pt x="0" y="0"/>
                  </a:moveTo>
                  <a:lnTo>
                    <a:pt x="964638" y="0"/>
                  </a:lnTo>
                  <a:lnTo>
                    <a:pt x="964638" y="1881741"/>
                  </a:lnTo>
                  <a:lnTo>
                    <a:pt x="0" y="1881741"/>
                  </a:lnTo>
                  <a:close/>
                </a:path>
              </a:pathLst>
            </a:custGeom>
            <a:solidFill>
              <a:srgbClr val="1E7476"/>
            </a:solidFill>
          </p:spPr>
          <p:txBody>
            <a:bodyPr/>
            <a:lstStyle/>
            <a:p>
              <a:endParaRPr lang="en-US"/>
            </a:p>
          </p:txBody>
        </p:sp>
        <p:sp>
          <p:nvSpPr>
            <p:cNvPr id="10" name="TextBox 10"/>
            <p:cNvSpPr txBox="1"/>
            <p:nvPr/>
          </p:nvSpPr>
          <p:spPr>
            <a:xfrm>
              <a:off x="0" y="-38100"/>
              <a:ext cx="964638" cy="1919841"/>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12804725" y="2113565"/>
            <a:ext cx="3662611" cy="7144735"/>
            <a:chOff x="0" y="0"/>
            <a:chExt cx="964638" cy="1881741"/>
          </a:xfrm>
        </p:grpSpPr>
        <p:sp>
          <p:nvSpPr>
            <p:cNvPr id="12" name="Freeform 12"/>
            <p:cNvSpPr/>
            <p:nvPr/>
          </p:nvSpPr>
          <p:spPr>
            <a:xfrm>
              <a:off x="0" y="0"/>
              <a:ext cx="964638" cy="1881741"/>
            </a:xfrm>
            <a:custGeom>
              <a:avLst/>
              <a:gdLst/>
              <a:ahLst/>
              <a:cxnLst/>
              <a:rect l="l" t="t" r="r" b="b"/>
              <a:pathLst>
                <a:path w="964638" h="1881741">
                  <a:moveTo>
                    <a:pt x="0" y="0"/>
                  </a:moveTo>
                  <a:lnTo>
                    <a:pt x="964638" y="0"/>
                  </a:lnTo>
                  <a:lnTo>
                    <a:pt x="964638" y="1881741"/>
                  </a:lnTo>
                  <a:lnTo>
                    <a:pt x="0" y="1881741"/>
                  </a:lnTo>
                  <a:close/>
                </a:path>
              </a:pathLst>
            </a:custGeom>
            <a:solidFill>
              <a:srgbClr val="EBE6E1"/>
            </a:solidFill>
          </p:spPr>
          <p:txBody>
            <a:bodyPr/>
            <a:lstStyle/>
            <a:p>
              <a:endParaRPr lang="en-US"/>
            </a:p>
          </p:txBody>
        </p:sp>
        <p:sp>
          <p:nvSpPr>
            <p:cNvPr id="13" name="TextBox 13"/>
            <p:cNvSpPr txBox="1"/>
            <p:nvPr/>
          </p:nvSpPr>
          <p:spPr>
            <a:xfrm>
              <a:off x="0" y="-38100"/>
              <a:ext cx="964638" cy="1919841"/>
            </a:xfrm>
            <a:prstGeom prst="rect">
              <a:avLst/>
            </a:prstGeom>
          </p:spPr>
          <p:txBody>
            <a:bodyPr lIns="50800" tIns="50800" rIns="50800" bIns="50800" rtlCol="0" anchor="ctr"/>
            <a:lstStyle/>
            <a:p>
              <a:pPr algn="ctr">
                <a:lnSpc>
                  <a:spcPts val="3359"/>
                </a:lnSpc>
              </a:pPr>
              <a:endParaRPr/>
            </a:p>
          </p:txBody>
        </p:sp>
      </p:grpSp>
      <p:grpSp>
        <p:nvGrpSpPr>
          <p:cNvPr id="14" name="Group 14"/>
          <p:cNvGrpSpPr/>
          <p:nvPr/>
        </p:nvGrpSpPr>
        <p:grpSpPr>
          <a:xfrm>
            <a:off x="0" y="0"/>
            <a:ext cx="1028700" cy="10287000"/>
            <a:chOff x="0" y="0"/>
            <a:chExt cx="270933" cy="2709333"/>
          </a:xfrm>
        </p:grpSpPr>
        <p:sp>
          <p:nvSpPr>
            <p:cNvPr id="15" name="Freeform 15"/>
            <p:cNvSpPr/>
            <p:nvPr/>
          </p:nvSpPr>
          <p:spPr>
            <a:xfrm>
              <a:off x="0" y="0"/>
              <a:ext cx="270933" cy="2709333"/>
            </a:xfrm>
            <a:custGeom>
              <a:avLst/>
              <a:gdLst/>
              <a:ahLst/>
              <a:cxnLst/>
              <a:rect l="l" t="t" r="r" b="b"/>
              <a:pathLst>
                <a:path w="270933" h="2709333">
                  <a:moveTo>
                    <a:pt x="0" y="0"/>
                  </a:moveTo>
                  <a:lnTo>
                    <a:pt x="270933" y="0"/>
                  </a:lnTo>
                  <a:lnTo>
                    <a:pt x="270933" y="2709333"/>
                  </a:lnTo>
                  <a:lnTo>
                    <a:pt x="0" y="2709333"/>
                  </a:lnTo>
                  <a:close/>
                </a:path>
              </a:pathLst>
            </a:custGeom>
            <a:solidFill>
              <a:srgbClr val="D7E9EB"/>
            </a:solidFill>
          </p:spPr>
          <p:txBody>
            <a:bodyPr/>
            <a:lstStyle/>
            <a:p>
              <a:endParaRPr lang="en-US"/>
            </a:p>
          </p:txBody>
        </p:sp>
        <p:sp>
          <p:nvSpPr>
            <p:cNvPr id="16" name="TextBox 16"/>
            <p:cNvSpPr txBox="1"/>
            <p:nvPr/>
          </p:nvSpPr>
          <p:spPr>
            <a:xfrm>
              <a:off x="0" y="-38100"/>
              <a:ext cx="270933" cy="2747433"/>
            </a:xfrm>
            <a:prstGeom prst="rect">
              <a:avLst/>
            </a:prstGeom>
          </p:spPr>
          <p:txBody>
            <a:bodyPr lIns="50800" tIns="50800" rIns="50800" bIns="50800" rtlCol="0" anchor="ctr"/>
            <a:lstStyle/>
            <a:p>
              <a:pPr algn="ctr">
                <a:lnSpc>
                  <a:spcPts val="3359"/>
                </a:lnSpc>
              </a:pPr>
              <a:endParaRPr/>
            </a:p>
          </p:txBody>
        </p:sp>
      </p:grpSp>
      <p:grpSp>
        <p:nvGrpSpPr>
          <p:cNvPr id="17" name="Group 17"/>
          <p:cNvGrpSpPr/>
          <p:nvPr/>
        </p:nvGrpSpPr>
        <p:grpSpPr>
          <a:xfrm>
            <a:off x="17257911" y="0"/>
            <a:ext cx="1028700" cy="10287000"/>
            <a:chOff x="0" y="0"/>
            <a:chExt cx="270933" cy="2709333"/>
          </a:xfrm>
        </p:grpSpPr>
        <p:sp>
          <p:nvSpPr>
            <p:cNvPr id="18" name="Freeform 18"/>
            <p:cNvSpPr/>
            <p:nvPr/>
          </p:nvSpPr>
          <p:spPr>
            <a:xfrm>
              <a:off x="0" y="0"/>
              <a:ext cx="270933" cy="2709333"/>
            </a:xfrm>
            <a:custGeom>
              <a:avLst/>
              <a:gdLst/>
              <a:ahLst/>
              <a:cxnLst/>
              <a:rect l="l" t="t" r="r" b="b"/>
              <a:pathLst>
                <a:path w="270933" h="2709333">
                  <a:moveTo>
                    <a:pt x="0" y="0"/>
                  </a:moveTo>
                  <a:lnTo>
                    <a:pt x="270933" y="0"/>
                  </a:lnTo>
                  <a:lnTo>
                    <a:pt x="270933" y="2709333"/>
                  </a:lnTo>
                  <a:lnTo>
                    <a:pt x="0" y="2709333"/>
                  </a:lnTo>
                  <a:close/>
                </a:path>
              </a:pathLst>
            </a:custGeom>
            <a:solidFill>
              <a:srgbClr val="D7E9EB"/>
            </a:solidFill>
          </p:spPr>
          <p:txBody>
            <a:bodyPr/>
            <a:lstStyle/>
            <a:p>
              <a:endParaRPr lang="en-US"/>
            </a:p>
          </p:txBody>
        </p:sp>
        <p:sp>
          <p:nvSpPr>
            <p:cNvPr id="19" name="TextBox 19"/>
            <p:cNvSpPr txBox="1"/>
            <p:nvPr/>
          </p:nvSpPr>
          <p:spPr>
            <a:xfrm>
              <a:off x="0" y="-38100"/>
              <a:ext cx="270933" cy="2747433"/>
            </a:xfrm>
            <a:prstGeom prst="rect">
              <a:avLst/>
            </a:prstGeom>
          </p:spPr>
          <p:txBody>
            <a:bodyPr lIns="50800" tIns="50800" rIns="50800" bIns="50800" rtlCol="0" anchor="ctr"/>
            <a:lstStyle/>
            <a:p>
              <a:pPr algn="ctr">
                <a:lnSpc>
                  <a:spcPts val="3359"/>
                </a:lnSpc>
              </a:pPr>
              <a:endParaRPr/>
            </a:p>
          </p:txBody>
        </p:sp>
      </p:grpSp>
      <p:sp>
        <p:nvSpPr>
          <p:cNvPr id="20" name="Freeform 20"/>
          <p:cNvSpPr/>
          <p:nvPr/>
        </p:nvSpPr>
        <p:spPr>
          <a:xfrm>
            <a:off x="2484901" y="2884007"/>
            <a:ext cx="2207799" cy="2027161"/>
          </a:xfrm>
          <a:custGeom>
            <a:avLst/>
            <a:gdLst/>
            <a:ahLst/>
            <a:cxnLst/>
            <a:rect l="l" t="t" r="r" b="b"/>
            <a:pathLst>
              <a:path w="2207799" h="2027161">
                <a:moveTo>
                  <a:pt x="0" y="0"/>
                </a:moveTo>
                <a:lnTo>
                  <a:pt x="2207799" y="0"/>
                </a:lnTo>
                <a:lnTo>
                  <a:pt x="2207799" y="2027161"/>
                </a:lnTo>
                <a:lnTo>
                  <a:pt x="0" y="20271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1" name="Freeform 21"/>
          <p:cNvSpPr/>
          <p:nvPr/>
        </p:nvSpPr>
        <p:spPr>
          <a:xfrm>
            <a:off x="6099917" y="2864349"/>
            <a:ext cx="2429327" cy="2279151"/>
          </a:xfrm>
          <a:custGeom>
            <a:avLst/>
            <a:gdLst/>
            <a:ahLst/>
            <a:cxnLst/>
            <a:rect l="l" t="t" r="r" b="b"/>
            <a:pathLst>
              <a:path w="2429327" h="2279151">
                <a:moveTo>
                  <a:pt x="0" y="0"/>
                </a:moveTo>
                <a:lnTo>
                  <a:pt x="2429327" y="0"/>
                </a:lnTo>
                <a:lnTo>
                  <a:pt x="2429327" y="2279151"/>
                </a:lnTo>
                <a:lnTo>
                  <a:pt x="0" y="227915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2" name="Freeform 22"/>
          <p:cNvSpPr/>
          <p:nvPr/>
        </p:nvSpPr>
        <p:spPr>
          <a:xfrm>
            <a:off x="9936461" y="2994882"/>
            <a:ext cx="2206757" cy="1805410"/>
          </a:xfrm>
          <a:custGeom>
            <a:avLst/>
            <a:gdLst/>
            <a:ahLst/>
            <a:cxnLst/>
            <a:rect l="l" t="t" r="r" b="b"/>
            <a:pathLst>
              <a:path w="2206757" h="1805410">
                <a:moveTo>
                  <a:pt x="0" y="0"/>
                </a:moveTo>
                <a:lnTo>
                  <a:pt x="2206757" y="0"/>
                </a:lnTo>
                <a:lnTo>
                  <a:pt x="2206757" y="1805411"/>
                </a:lnTo>
                <a:lnTo>
                  <a:pt x="0" y="180541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3" name="Freeform 23"/>
          <p:cNvSpPr/>
          <p:nvPr/>
        </p:nvSpPr>
        <p:spPr>
          <a:xfrm>
            <a:off x="13554404" y="2750394"/>
            <a:ext cx="2292321" cy="2255071"/>
          </a:xfrm>
          <a:custGeom>
            <a:avLst/>
            <a:gdLst/>
            <a:ahLst/>
            <a:cxnLst/>
            <a:rect l="l" t="t" r="r" b="b"/>
            <a:pathLst>
              <a:path w="2292321" h="2255071">
                <a:moveTo>
                  <a:pt x="0" y="0"/>
                </a:moveTo>
                <a:lnTo>
                  <a:pt x="2292321" y="0"/>
                </a:lnTo>
                <a:lnTo>
                  <a:pt x="2292321" y="2255071"/>
                </a:lnTo>
                <a:lnTo>
                  <a:pt x="0" y="225507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24" name="TextBox 24"/>
          <p:cNvSpPr txBox="1"/>
          <p:nvPr/>
        </p:nvSpPr>
        <p:spPr>
          <a:xfrm>
            <a:off x="1948261" y="6181640"/>
            <a:ext cx="3407417" cy="249174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FFFFFF"/>
                </a:solidFill>
                <a:latin typeface="Open Sans"/>
              </a:rPr>
              <a:t>Evaluate the efficiency of lead generation strategies to attract potential customers. Identify areas for improvement.</a:t>
            </a:r>
          </a:p>
        </p:txBody>
      </p:sp>
      <p:sp>
        <p:nvSpPr>
          <p:cNvPr id="25" name="TextBox 25"/>
          <p:cNvSpPr txBox="1"/>
          <p:nvPr/>
        </p:nvSpPr>
        <p:spPr>
          <a:xfrm>
            <a:off x="1948261" y="5622948"/>
            <a:ext cx="3407417" cy="39624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FFFFFF"/>
                </a:solidFill>
                <a:latin typeface="Open Sans Bold"/>
              </a:rPr>
              <a:t>Lead Generation</a:t>
            </a:r>
          </a:p>
        </p:txBody>
      </p:sp>
      <p:sp>
        <p:nvSpPr>
          <p:cNvPr id="26" name="TextBox 26"/>
          <p:cNvSpPr txBox="1"/>
          <p:nvPr/>
        </p:nvSpPr>
        <p:spPr>
          <a:xfrm>
            <a:off x="5610872" y="6142325"/>
            <a:ext cx="3407417" cy="291084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4B4545"/>
                </a:solidFill>
                <a:latin typeface="Open Sans"/>
              </a:rPr>
              <a:t>Break down the sales funnel stages and assess conversion rates. Target areas for improvement to enhance overall funnel efficiency.</a:t>
            </a:r>
          </a:p>
        </p:txBody>
      </p:sp>
      <p:sp>
        <p:nvSpPr>
          <p:cNvPr id="27" name="TextBox 27"/>
          <p:cNvSpPr txBox="1"/>
          <p:nvPr/>
        </p:nvSpPr>
        <p:spPr>
          <a:xfrm>
            <a:off x="5610872" y="5413398"/>
            <a:ext cx="3407417" cy="39624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4B4545"/>
                </a:solidFill>
                <a:latin typeface="Open Sans Bold"/>
              </a:rPr>
              <a:t>Conversion Rates</a:t>
            </a:r>
          </a:p>
        </p:txBody>
      </p:sp>
      <p:sp>
        <p:nvSpPr>
          <p:cNvPr id="28" name="TextBox 28"/>
          <p:cNvSpPr txBox="1"/>
          <p:nvPr/>
        </p:nvSpPr>
        <p:spPr>
          <a:xfrm>
            <a:off x="9269711" y="6181640"/>
            <a:ext cx="3407417" cy="291084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FFFFFF"/>
                </a:solidFill>
                <a:latin typeface="Open Sans"/>
              </a:rPr>
              <a:t>Calculate the cost of acquiring a new customer at each stage. Optimize resource allocation for cost-effective customer acquisition.</a:t>
            </a:r>
          </a:p>
        </p:txBody>
      </p:sp>
      <p:sp>
        <p:nvSpPr>
          <p:cNvPr id="29" name="TextBox 29"/>
          <p:cNvSpPr txBox="1"/>
          <p:nvPr/>
        </p:nvSpPr>
        <p:spPr>
          <a:xfrm>
            <a:off x="9269711" y="5264809"/>
            <a:ext cx="3407417" cy="81534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FFFFFF"/>
                </a:solidFill>
                <a:latin typeface="Open Sans Bold"/>
              </a:rPr>
              <a:t>Customer Acquisition Cost (CAC)</a:t>
            </a:r>
          </a:p>
        </p:txBody>
      </p:sp>
      <p:sp>
        <p:nvSpPr>
          <p:cNvPr id="30" name="TextBox 30"/>
          <p:cNvSpPr txBox="1"/>
          <p:nvPr/>
        </p:nvSpPr>
        <p:spPr>
          <a:xfrm>
            <a:off x="13024850" y="6142325"/>
            <a:ext cx="3407417" cy="2072640"/>
          </a:xfrm>
          <a:prstGeom prst="rect">
            <a:avLst/>
          </a:prstGeom>
        </p:spPr>
        <p:txBody>
          <a:bodyPr lIns="0" tIns="0" rIns="0" bIns="0" rtlCol="0" anchor="t">
            <a:spAutoFit/>
          </a:bodyPr>
          <a:lstStyle/>
          <a:p>
            <a:pPr algn="ctr">
              <a:lnSpc>
                <a:spcPts val="3359"/>
              </a:lnSpc>
              <a:spcBef>
                <a:spcPct val="0"/>
              </a:spcBef>
            </a:pPr>
            <a:r>
              <a:rPr lang="en-US" sz="2400">
                <a:solidFill>
                  <a:srgbClr val="4B4545"/>
                </a:solidFill>
                <a:latin typeface="Open Sans"/>
              </a:rPr>
              <a:t>Analyze post-purchase stages to enhance customer retention and identify upsell opportunities. </a:t>
            </a:r>
          </a:p>
        </p:txBody>
      </p:sp>
      <p:sp>
        <p:nvSpPr>
          <p:cNvPr id="31" name="TextBox 31"/>
          <p:cNvSpPr txBox="1"/>
          <p:nvPr/>
        </p:nvSpPr>
        <p:spPr>
          <a:xfrm>
            <a:off x="12932322" y="5443878"/>
            <a:ext cx="3407417" cy="39624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4B4545"/>
                </a:solidFill>
                <a:latin typeface="Open Sans Bold"/>
              </a:rPr>
              <a:t>Retention and Upsell</a:t>
            </a:r>
          </a:p>
        </p:txBody>
      </p:sp>
      <p:sp>
        <p:nvSpPr>
          <p:cNvPr id="32" name="TextBox 32"/>
          <p:cNvSpPr txBox="1"/>
          <p:nvPr/>
        </p:nvSpPr>
        <p:spPr>
          <a:xfrm>
            <a:off x="1820664" y="348615"/>
            <a:ext cx="14646671"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C4E50"/>
                </a:solidFill>
                <a:latin typeface="Corben"/>
              </a:rPr>
              <a:t>Sales Funnel Analysis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tretch>
            <a:fillRect/>
          </a:stretch>
        </p:blipFill>
        <p:spPr>
          <a:xfrm>
            <a:off x="-7888" y="5838605"/>
            <a:ext cx="5777789" cy="3901178"/>
          </a:xfrm>
          <a:prstGeom prst="rect">
            <a:avLst/>
          </a:prstGeom>
        </p:spPr>
      </p:pic>
      <p:pic>
        <p:nvPicPr>
          <p:cNvPr id="3" name="Picture 3"/>
          <p:cNvPicPr>
            <a:picLocks noChangeAspect="1"/>
          </p:cNvPicPr>
          <p:nvPr/>
        </p:nvPicPr>
        <p:blipFill>
          <a:blip r:embed="rId3"/>
          <a:stretch>
            <a:fillRect/>
          </a:stretch>
        </p:blipFill>
        <p:spPr>
          <a:xfrm>
            <a:off x="8934448" y="1483287"/>
            <a:ext cx="8410133" cy="8481833"/>
          </a:xfrm>
          <a:prstGeom prst="rect">
            <a:avLst/>
          </a:prstGeom>
        </p:spPr>
      </p:pic>
      <p:grpSp>
        <p:nvGrpSpPr>
          <p:cNvPr id="4" name="Group 4"/>
          <p:cNvGrpSpPr/>
          <p:nvPr/>
        </p:nvGrpSpPr>
        <p:grpSpPr>
          <a:xfrm>
            <a:off x="17230403" y="14960"/>
            <a:ext cx="1057597" cy="10272040"/>
            <a:chOff x="0" y="0"/>
            <a:chExt cx="278544" cy="2705393"/>
          </a:xfrm>
        </p:grpSpPr>
        <p:sp>
          <p:nvSpPr>
            <p:cNvPr id="5" name="Freeform 5"/>
            <p:cNvSpPr/>
            <p:nvPr/>
          </p:nvSpPr>
          <p:spPr>
            <a:xfrm>
              <a:off x="0" y="0"/>
              <a:ext cx="278544" cy="2705393"/>
            </a:xfrm>
            <a:custGeom>
              <a:avLst/>
              <a:gdLst/>
              <a:ahLst/>
              <a:cxnLst/>
              <a:rect l="l" t="t" r="r" b="b"/>
              <a:pathLst>
                <a:path w="278544" h="2705393">
                  <a:moveTo>
                    <a:pt x="0" y="0"/>
                  </a:moveTo>
                  <a:lnTo>
                    <a:pt x="278544" y="0"/>
                  </a:lnTo>
                  <a:lnTo>
                    <a:pt x="278544" y="2705393"/>
                  </a:lnTo>
                  <a:lnTo>
                    <a:pt x="0" y="2705393"/>
                  </a:lnTo>
                  <a:close/>
                </a:path>
              </a:pathLst>
            </a:custGeom>
            <a:solidFill>
              <a:srgbClr val="D7E9EB"/>
            </a:solidFill>
          </p:spPr>
          <p:txBody>
            <a:bodyPr/>
            <a:lstStyle/>
            <a:p>
              <a:endParaRPr lang="en-US"/>
            </a:p>
          </p:txBody>
        </p:sp>
        <p:sp>
          <p:nvSpPr>
            <p:cNvPr id="6" name="TextBox 6"/>
            <p:cNvSpPr txBox="1"/>
            <p:nvPr/>
          </p:nvSpPr>
          <p:spPr>
            <a:xfrm>
              <a:off x="0" y="-38100"/>
              <a:ext cx="278544" cy="2743493"/>
            </a:xfrm>
            <a:prstGeom prst="rect">
              <a:avLst/>
            </a:prstGeom>
          </p:spPr>
          <p:txBody>
            <a:bodyPr lIns="50800" tIns="50800" rIns="50800" bIns="50800" rtlCol="0" anchor="ctr"/>
            <a:lstStyle/>
            <a:p>
              <a:pPr algn="ctr">
                <a:lnSpc>
                  <a:spcPts val="3359"/>
                </a:lnSpc>
              </a:pPr>
              <a:endParaRPr/>
            </a:p>
          </p:txBody>
        </p:sp>
      </p:grpSp>
      <p:sp>
        <p:nvSpPr>
          <p:cNvPr id="7" name="TextBox 7"/>
          <p:cNvSpPr txBox="1"/>
          <p:nvPr/>
        </p:nvSpPr>
        <p:spPr>
          <a:xfrm>
            <a:off x="473594" y="331190"/>
            <a:ext cx="11027926" cy="1226820"/>
          </a:xfrm>
          <a:prstGeom prst="rect">
            <a:avLst/>
          </a:prstGeom>
        </p:spPr>
        <p:txBody>
          <a:bodyPr lIns="0" tIns="0" rIns="0" bIns="0" rtlCol="0" anchor="t">
            <a:spAutoFit/>
          </a:bodyPr>
          <a:lstStyle/>
          <a:p>
            <a:pPr marL="0" lvl="0" indent="0">
              <a:lnSpc>
                <a:spcPts val="10080"/>
              </a:lnSpc>
              <a:spcBef>
                <a:spcPct val="0"/>
              </a:spcBef>
            </a:pPr>
            <a:r>
              <a:rPr lang="en-US" sz="7200">
                <a:solidFill>
                  <a:srgbClr val="0C4E50"/>
                </a:solidFill>
                <a:latin typeface="Corben"/>
              </a:rPr>
              <a:t>Analysis Feature</a:t>
            </a:r>
          </a:p>
        </p:txBody>
      </p:sp>
      <p:sp>
        <p:nvSpPr>
          <p:cNvPr id="8" name="TextBox 8"/>
          <p:cNvSpPr txBox="1"/>
          <p:nvPr/>
        </p:nvSpPr>
        <p:spPr>
          <a:xfrm>
            <a:off x="473594" y="2450032"/>
            <a:ext cx="7419932" cy="35528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Dive into customer segmentation to identify distinct buyer personas and understand their unique preferences and behaviors. This analysis will provide valuable insights for targeted marketing efforts, allowing us to tailor strategies to specific customer segments and enhance overall engagement and conversion rates.</a:t>
            </a:r>
          </a:p>
        </p:txBody>
      </p:sp>
      <p:sp>
        <p:nvSpPr>
          <p:cNvPr id="9" name="TextBox 9"/>
          <p:cNvSpPr txBox="1"/>
          <p:nvPr/>
        </p:nvSpPr>
        <p:spPr>
          <a:xfrm>
            <a:off x="473594" y="2061085"/>
            <a:ext cx="7419932" cy="396240"/>
          </a:xfrm>
          <a:prstGeom prst="rect">
            <a:avLst/>
          </a:prstGeom>
        </p:spPr>
        <p:txBody>
          <a:bodyPr lIns="0" tIns="0" rIns="0" bIns="0" rtlCol="0" anchor="t">
            <a:spAutoFit/>
          </a:bodyPr>
          <a:lstStyle/>
          <a:p>
            <a:pPr marL="0" lvl="0" indent="0">
              <a:lnSpc>
                <a:spcPts val="3359"/>
              </a:lnSpc>
              <a:spcBef>
                <a:spcPct val="0"/>
              </a:spcBef>
            </a:pPr>
            <a:r>
              <a:rPr lang="en-US" sz="2400">
                <a:solidFill>
                  <a:srgbClr val="4B4545"/>
                </a:solidFill>
                <a:latin typeface="Open Sans Bold"/>
              </a:rPr>
              <a:t>Customer Segmentation Insights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778799" y="14960"/>
            <a:ext cx="4509201" cy="10272040"/>
            <a:chOff x="0" y="0"/>
            <a:chExt cx="1187609" cy="2705393"/>
          </a:xfrm>
        </p:grpSpPr>
        <p:sp>
          <p:nvSpPr>
            <p:cNvPr id="3" name="Freeform 3"/>
            <p:cNvSpPr/>
            <p:nvPr/>
          </p:nvSpPr>
          <p:spPr>
            <a:xfrm>
              <a:off x="0" y="0"/>
              <a:ext cx="1187609" cy="2705393"/>
            </a:xfrm>
            <a:custGeom>
              <a:avLst/>
              <a:gdLst/>
              <a:ahLst/>
              <a:cxnLst/>
              <a:rect l="l" t="t" r="r" b="b"/>
              <a:pathLst>
                <a:path w="1187609" h="2705393">
                  <a:moveTo>
                    <a:pt x="0" y="0"/>
                  </a:moveTo>
                  <a:lnTo>
                    <a:pt x="1187609" y="0"/>
                  </a:lnTo>
                  <a:lnTo>
                    <a:pt x="1187609" y="2705393"/>
                  </a:lnTo>
                  <a:lnTo>
                    <a:pt x="0" y="2705393"/>
                  </a:lnTo>
                  <a:close/>
                </a:path>
              </a:pathLst>
            </a:custGeom>
            <a:solidFill>
              <a:srgbClr val="1E7476"/>
            </a:solidFill>
          </p:spPr>
          <p:txBody>
            <a:bodyPr/>
            <a:lstStyle/>
            <a:p>
              <a:endParaRPr lang="en-US"/>
            </a:p>
          </p:txBody>
        </p:sp>
        <p:sp>
          <p:nvSpPr>
            <p:cNvPr id="4" name="TextBox 4"/>
            <p:cNvSpPr txBox="1"/>
            <p:nvPr/>
          </p:nvSpPr>
          <p:spPr>
            <a:xfrm>
              <a:off x="0" y="-38100"/>
              <a:ext cx="1187609" cy="2743493"/>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0" y="32385"/>
            <a:ext cx="1028700" cy="10254615"/>
            <a:chOff x="0" y="0"/>
            <a:chExt cx="270933" cy="2700804"/>
          </a:xfrm>
        </p:grpSpPr>
        <p:sp>
          <p:nvSpPr>
            <p:cNvPr id="6" name="Freeform 6"/>
            <p:cNvSpPr/>
            <p:nvPr/>
          </p:nvSpPr>
          <p:spPr>
            <a:xfrm>
              <a:off x="0" y="0"/>
              <a:ext cx="270933" cy="2700804"/>
            </a:xfrm>
            <a:custGeom>
              <a:avLst/>
              <a:gdLst/>
              <a:ahLst/>
              <a:cxnLst/>
              <a:rect l="l" t="t" r="r" b="b"/>
              <a:pathLst>
                <a:path w="270933" h="2700804">
                  <a:moveTo>
                    <a:pt x="0" y="0"/>
                  </a:moveTo>
                  <a:lnTo>
                    <a:pt x="270933" y="0"/>
                  </a:lnTo>
                  <a:lnTo>
                    <a:pt x="270933" y="2700804"/>
                  </a:lnTo>
                  <a:lnTo>
                    <a:pt x="0" y="2700804"/>
                  </a:lnTo>
                  <a:close/>
                </a:path>
              </a:pathLst>
            </a:custGeom>
            <a:solidFill>
              <a:srgbClr val="D7E9EB"/>
            </a:solidFill>
          </p:spPr>
          <p:txBody>
            <a:bodyPr/>
            <a:lstStyle/>
            <a:p>
              <a:endParaRPr lang="en-US"/>
            </a:p>
          </p:txBody>
        </p:sp>
        <p:sp>
          <p:nvSpPr>
            <p:cNvPr id="7" name="TextBox 7"/>
            <p:cNvSpPr txBox="1"/>
            <p:nvPr/>
          </p:nvSpPr>
          <p:spPr>
            <a:xfrm>
              <a:off x="0" y="-38100"/>
              <a:ext cx="270933" cy="2738904"/>
            </a:xfrm>
            <a:prstGeom prst="rect">
              <a:avLst/>
            </a:prstGeom>
          </p:spPr>
          <p:txBody>
            <a:bodyPr lIns="50800" tIns="50800" rIns="50800" bIns="50800" rtlCol="0" anchor="ctr"/>
            <a:lstStyle/>
            <a:p>
              <a:pPr algn="ctr">
                <a:lnSpc>
                  <a:spcPts val="3359"/>
                </a:lnSpc>
              </a:pPr>
              <a:endParaRPr/>
            </a:p>
          </p:txBody>
        </p:sp>
      </p:grpSp>
      <p:sp>
        <p:nvSpPr>
          <p:cNvPr id="8" name="AutoShape 8"/>
          <p:cNvSpPr/>
          <p:nvPr/>
        </p:nvSpPr>
        <p:spPr>
          <a:xfrm>
            <a:off x="17211675" y="3326028"/>
            <a:ext cx="0" cy="5914847"/>
          </a:xfrm>
          <a:prstGeom prst="line">
            <a:avLst/>
          </a:prstGeom>
          <a:ln w="95250" cap="rnd">
            <a:solidFill>
              <a:srgbClr val="FFFFFF"/>
            </a:solidFill>
            <a:prstDash val="solid"/>
            <a:headEnd type="none" w="sm" len="sm"/>
            <a:tailEnd type="none" w="sm" len="sm"/>
          </a:ln>
        </p:spPr>
        <p:txBody>
          <a:bodyPr/>
          <a:lstStyle/>
          <a:p>
            <a:endParaRPr lang="en-US"/>
          </a:p>
        </p:txBody>
      </p:sp>
      <p:sp>
        <p:nvSpPr>
          <p:cNvPr id="9" name="AutoShape 9"/>
          <p:cNvSpPr/>
          <p:nvPr/>
        </p:nvSpPr>
        <p:spPr>
          <a:xfrm>
            <a:off x="17211675" y="1028700"/>
            <a:ext cx="0" cy="1423759"/>
          </a:xfrm>
          <a:prstGeom prst="line">
            <a:avLst/>
          </a:prstGeom>
          <a:ln w="95250" cap="rnd">
            <a:solidFill>
              <a:srgbClr val="FFFFFF"/>
            </a:solidFill>
            <a:prstDash val="solid"/>
            <a:headEnd type="none" w="sm" len="sm"/>
            <a:tailEnd type="none" w="sm" len="sm"/>
          </a:ln>
        </p:spPr>
        <p:txBody>
          <a:bodyPr/>
          <a:lstStyle/>
          <a:p>
            <a:endParaRPr lang="en-US"/>
          </a:p>
        </p:txBody>
      </p:sp>
      <p:grpSp>
        <p:nvGrpSpPr>
          <p:cNvPr id="10" name="Group 10"/>
          <p:cNvGrpSpPr/>
          <p:nvPr/>
        </p:nvGrpSpPr>
        <p:grpSpPr>
          <a:xfrm>
            <a:off x="9525502" y="2513473"/>
            <a:ext cx="7127843" cy="6331117"/>
            <a:chOff x="0" y="0"/>
            <a:chExt cx="1877292" cy="1667455"/>
          </a:xfrm>
        </p:grpSpPr>
        <p:sp>
          <p:nvSpPr>
            <p:cNvPr id="11" name="Freeform 11"/>
            <p:cNvSpPr/>
            <p:nvPr/>
          </p:nvSpPr>
          <p:spPr>
            <a:xfrm>
              <a:off x="0" y="0"/>
              <a:ext cx="1877292" cy="1667455"/>
            </a:xfrm>
            <a:custGeom>
              <a:avLst/>
              <a:gdLst/>
              <a:ahLst/>
              <a:cxnLst/>
              <a:rect l="l" t="t" r="r" b="b"/>
              <a:pathLst>
                <a:path w="1877292" h="1667455">
                  <a:moveTo>
                    <a:pt x="55394" y="0"/>
                  </a:moveTo>
                  <a:lnTo>
                    <a:pt x="1821898" y="0"/>
                  </a:lnTo>
                  <a:cubicBezTo>
                    <a:pt x="1852491" y="0"/>
                    <a:pt x="1877292" y="24801"/>
                    <a:pt x="1877292" y="55394"/>
                  </a:cubicBezTo>
                  <a:lnTo>
                    <a:pt x="1877292" y="1612061"/>
                  </a:lnTo>
                  <a:cubicBezTo>
                    <a:pt x="1877292" y="1626752"/>
                    <a:pt x="1871456" y="1640842"/>
                    <a:pt x="1861068" y="1651230"/>
                  </a:cubicBezTo>
                  <a:cubicBezTo>
                    <a:pt x="1850679" y="1661619"/>
                    <a:pt x="1836590" y="1667455"/>
                    <a:pt x="1821898" y="1667455"/>
                  </a:cubicBezTo>
                  <a:lnTo>
                    <a:pt x="55394" y="1667455"/>
                  </a:lnTo>
                  <a:cubicBezTo>
                    <a:pt x="24801" y="1667455"/>
                    <a:pt x="0" y="1642654"/>
                    <a:pt x="0" y="1612061"/>
                  </a:cubicBezTo>
                  <a:lnTo>
                    <a:pt x="0" y="55394"/>
                  </a:lnTo>
                  <a:cubicBezTo>
                    <a:pt x="0" y="40702"/>
                    <a:pt x="5836" y="26613"/>
                    <a:pt x="16224" y="16224"/>
                  </a:cubicBezTo>
                  <a:cubicBezTo>
                    <a:pt x="26613" y="5836"/>
                    <a:pt x="40702" y="0"/>
                    <a:pt x="55394" y="0"/>
                  </a:cubicBezTo>
                  <a:close/>
                </a:path>
              </a:pathLst>
            </a:custGeom>
            <a:solidFill>
              <a:srgbClr val="41A3A6"/>
            </a:solidFill>
          </p:spPr>
          <p:txBody>
            <a:bodyPr/>
            <a:lstStyle/>
            <a:p>
              <a:endParaRPr lang="en-US"/>
            </a:p>
          </p:txBody>
        </p:sp>
        <p:sp>
          <p:nvSpPr>
            <p:cNvPr id="12" name="TextBox 12"/>
            <p:cNvSpPr txBox="1"/>
            <p:nvPr/>
          </p:nvSpPr>
          <p:spPr>
            <a:xfrm>
              <a:off x="0" y="-38100"/>
              <a:ext cx="1877292" cy="1705555"/>
            </a:xfrm>
            <a:prstGeom prst="rect">
              <a:avLst/>
            </a:prstGeom>
          </p:spPr>
          <p:txBody>
            <a:bodyPr lIns="50800" tIns="50800" rIns="50800" bIns="50800" rtlCol="0" anchor="ctr"/>
            <a:lstStyle/>
            <a:p>
              <a:pPr algn="ctr">
                <a:lnSpc>
                  <a:spcPts val="3359"/>
                </a:lnSpc>
              </a:pPr>
              <a:endParaRPr/>
            </a:p>
          </p:txBody>
        </p:sp>
      </p:grpSp>
      <p:sp>
        <p:nvSpPr>
          <p:cNvPr id="13" name="TextBox 13"/>
          <p:cNvSpPr txBox="1"/>
          <p:nvPr/>
        </p:nvSpPr>
        <p:spPr>
          <a:xfrm>
            <a:off x="1576138" y="348615"/>
            <a:ext cx="8555104" cy="1226820"/>
          </a:xfrm>
          <a:prstGeom prst="rect">
            <a:avLst/>
          </a:prstGeom>
        </p:spPr>
        <p:txBody>
          <a:bodyPr lIns="0" tIns="0" rIns="0" bIns="0" rtlCol="0" anchor="t">
            <a:spAutoFit/>
          </a:bodyPr>
          <a:lstStyle/>
          <a:p>
            <a:pPr marL="0" lvl="0" indent="0">
              <a:lnSpc>
                <a:spcPts val="10080"/>
              </a:lnSpc>
              <a:spcBef>
                <a:spcPct val="0"/>
              </a:spcBef>
            </a:pPr>
            <a:r>
              <a:rPr lang="en-US" sz="7200">
                <a:solidFill>
                  <a:srgbClr val="4B4545"/>
                </a:solidFill>
                <a:latin typeface="Corben"/>
              </a:rPr>
              <a:t>Revenue Growth</a:t>
            </a:r>
          </a:p>
        </p:txBody>
      </p:sp>
      <p:sp>
        <p:nvSpPr>
          <p:cNvPr id="14" name="TextBox 14"/>
          <p:cNvSpPr txBox="1"/>
          <p:nvPr/>
        </p:nvSpPr>
        <p:spPr>
          <a:xfrm>
            <a:off x="1576138" y="2408698"/>
            <a:ext cx="7406439" cy="35528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The sales report reveals a notable 65% surge in overall revenue, signaling the success of our sales strategies and the market reception of our products. Our analysis encompasses a breakdown by product, examines the impact of market expansion, and explores the interplay between customer acquisition and retention. </a:t>
            </a:r>
          </a:p>
        </p:txBody>
      </p:sp>
      <p:sp>
        <p:nvSpPr>
          <p:cNvPr id="15" name="TextBox 15"/>
          <p:cNvSpPr txBox="1"/>
          <p:nvPr/>
        </p:nvSpPr>
        <p:spPr>
          <a:xfrm>
            <a:off x="1576138" y="6320465"/>
            <a:ext cx="7406439" cy="25241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We also assess the effectiveness of various sales channels. This comprehensive overview not only celebrates our current achievements but also informs strategic decisions for continued and diversified revenue growth in the future.</a:t>
            </a:r>
          </a:p>
        </p:txBody>
      </p:sp>
      <p:pic>
        <p:nvPicPr>
          <p:cNvPr id="16" name="Picture 16"/>
          <p:cNvPicPr>
            <a:picLocks noChangeAspect="1"/>
          </p:cNvPicPr>
          <p:nvPr/>
        </p:nvPicPr>
        <p:blipFill>
          <a:blip r:embed="rId2"/>
          <a:stretch>
            <a:fillRect/>
          </a:stretch>
        </p:blipFill>
        <p:spPr>
          <a:xfrm>
            <a:off x="9489760" y="2339659"/>
            <a:ext cx="7199327" cy="6678746"/>
          </a:xfrm>
          <a:prstGeom prst="rect">
            <a:avLst/>
          </a:prstGeom>
        </p:spPr>
      </p:pic>
      <p:sp>
        <p:nvSpPr>
          <p:cNvPr id="17" name="Freeform 17"/>
          <p:cNvSpPr/>
          <p:nvPr/>
        </p:nvSpPr>
        <p:spPr>
          <a:xfrm>
            <a:off x="10480914" y="827069"/>
            <a:ext cx="2948212" cy="748366"/>
          </a:xfrm>
          <a:custGeom>
            <a:avLst/>
            <a:gdLst/>
            <a:ahLst/>
            <a:cxnLst/>
            <a:rect l="l" t="t" r="r" b="b"/>
            <a:pathLst>
              <a:path w="2948212" h="748366">
                <a:moveTo>
                  <a:pt x="0" y="0"/>
                </a:moveTo>
                <a:lnTo>
                  <a:pt x="2948212" y="0"/>
                </a:lnTo>
                <a:lnTo>
                  <a:pt x="2948212" y="748366"/>
                </a:lnTo>
                <a:lnTo>
                  <a:pt x="0" y="7483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8" name="Freeform 18"/>
          <p:cNvSpPr/>
          <p:nvPr/>
        </p:nvSpPr>
        <p:spPr>
          <a:xfrm>
            <a:off x="10480914" y="9374008"/>
            <a:ext cx="2948212" cy="748366"/>
          </a:xfrm>
          <a:custGeom>
            <a:avLst/>
            <a:gdLst/>
            <a:ahLst/>
            <a:cxnLst/>
            <a:rect l="l" t="t" r="r" b="b"/>
            <a:pathLst>
              <a:path w="2948212" h="748366">
                <a:moveTo>
                  <a:pt x="0" y="0"/>
                </a:moveTo>
                <a:lnTo>
                  <a:pt x="2948212" y="0"/>
                </a:lnTo>
                <a:lnTo>
                  <a:pt x="2948212" y="748366"/>
                </a:lnTo>
                <a:lnTo>
                  <a:pt x="0" y="7483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66011" y="1870918"/>
            <a:ext cx="4048322" cy="7877273"/>
            <a:chOff x="0" y="0"/>
            <a:chExt cx="1066225" cy="2074673"/>
          </a:xfrm>
        </p:grpSpPr>
        <p:sp>
          <p:nvSpPr>
            <p:cNvPr id="3" name="Freeform 3"/>
            <p:cNvSpPr/>
            <p:nvPr/>
          </p:nvSpPr>
          <p:spPr>
            <a:xfrm>
              <a:off x="0" y="0"/>
              <a:ext cx="1066225" cy="2074673"/>
            </a:xfrm>
            <a:custGeom>
              <a:avLst/>
              <a:gdLst/>
              <a:ahLst/>
              <a:cxnLst/>
              <a:rect l="l" t="t" r="r" b="b"/>
              <a:pathLst>
                <a:path w="1066225" h="2074673">
                  <a:moveTo>
                    <a:pt x="0" y="0"/>
                  </a:moveTo>
                  <a:lnTo>
                    <a:pt x="1066225" y="0"/>
                  </a:lnTo>
                  <a:lnTo>
                    <a:pt x="1066225" y="2074673"/>
                  </a:lnTo>
                  <a:lnTo>
                    <a:pt x="0" y="2074673"/>
                  </a:lnTo>
                  <a:close/>
                </a:path>
              </a:pathLst>
            </a:custGeom>
            <a:solidFill>
              <a:srgbClr val="D7E9EB"/>
            </a:solidFill>
          </p:spPr>
          <p:txBody>
            <a:bodyPr/>
            <a:lstStyle/>
            <a:p>
              <a:endParaRPr lang="en-US"/>
            </a:p>
          </p:txBody>
        </p:sp>
        <p:sp>
          <p:nvSpPr>
            <p:cNvPr id="4" name="TextBox 4"/>
            <p:cNvSpPr txBox="1"/>
            <p:nvPr/>
          </p:nvSpPr>
          <p:spPr>
            <a:xfrm>
              <a:off x="0" y="-38100"/>
              <a:ext cx="1066225" cy="2112773"/>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5114333" y="1870918"/>
            <a:ext cx="4048322" cy="7877273"/>
            <a:chOff x="0" y="0"/>
            <a:chExt cx="1066225" cy="2074673"/>
          </a:xfrm>
        </p:grpSpPr>
        <p:sp>
          <p:nvSpPr>
            <p:cNvPr id="6" name="Freeform 6"/>
            <p:cNvSpPr/>
            <p:nvPr/>
          </p:nvSpPr>
          <p:spPr>
            <a:xfrm>
              <a:off x="0" y="0"/>
              <a:ext cx="1066225" cy="2074673"/>
            </a:xfrm>
            <a:custGeom>
              <a:avLst/>
              <a:gdLst/>
              <a:ahLst/>
              <a:cxnLst/>
              <a:rect l="l" t="t" r="r" b="b"/>
              <a:pathLst>
                <a:path w="1066225" h="2074673">
                  <a:moveTo>
                    <a:pt x="0" y="0"/>
                  </a:moveTo>
                  <a:lnTo>
                    <a:pt x="1066225" y="0"/>
                  </a:lnTo>
                  <a:lnTo>
                    <a:pt x="1066225" y="2074673"/>
                  </a:lnTo>
                  <a:lnTo>
                    <a:pt x="0" y="2074673"/>
                  </a:lnTo>
                  <a:close/>
                </a:path>
              </a:pathLst>
            </a:custGeom>
            <a:solidFill>
              <a:srgbClr val="1E7476"/>
            </a:solidFill>
          </p:spPr>
          <p:txBody>
            <a:bodyPr/>
            <a:lstStyle/>
            <a:p>
              <a:endParaRPr lang="en-US"/>
            </a:p>
          </p:txBody>
        </p:sp>
        <p:sp>
          <p:nvSpPr>
            <p:cNvPr id="7" name="TextBox 7"/>
            <p:cNvSpPr txBox="1"/>
            <p:nvPr/>
          </p:nvSpPr>
          <p:spPr>
            <a:xfrm>
              <a:off x="0" y="-38100"/>
              <a:ext cx="1066225" cy="2112773"/>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9162656" y="1870918"/>
            <a:ext cx="4048322" cy="7877273"/>
            <a:chOff x="0" y="0"/>
            <a:chExt cx="1066225" cy="2074673"/>
          </a:xfrm>
        </p:grpSpPr>
        <p:sp>
          <p:nvSpPr>
            <p:cNvPr id="9" name="Freeform 9"/>
            <p:cNvSpPr/>
            <p:nvPr/>
          </p:nvSpPr>
          <p:spPr>
            <a:xfrm>
              <a:off x="0" y="0"/>
              <a:ext cx="1066225" cy="2074673"/>
            </a:xfrm>
            <a:custGeom>
              <a:avLst/>
              <a:gdLst/>
              <a:ahLst/>
              <a:cxnLst/>
              <a:rect l="l" t="t" r="r" b="b"/>
              <a:pathLst>
                <a:path w="1066225" h="2074673">
                  <a:moveTo>
                    <a:pt x="0" y="0"/>
                  </a:moveTo>
                  <a:lnTo>
                    <a:pt x="1066225" y="0"/>
                  </a:lnTo>
                  <a:lnTo>
                    <a:pt x="1066225" y="2074673"/>
                  </a:lnTo>
                  <a:lnTo>
                    <a:pt x="0" y="2074673"/>
                  </a:lnTo>
                  <a:close/>
                </a:path>
              </a:pathLst>
            </a:custGeom>
            <a:solidFill>
              <a:srgbClr val="EBE6E1"/>
            </a:solidFill>
          </p:spPr>
          <p:txBody>
            <a:bodyPr/>
            <a:lstStyle/>
            <a:p>
              <a:endParaRPr lang="en-US"/>
            </a:p>
          </p:txBody>
        </p:sp>
        <p:sp>
          <p:nvSpPr>
            <p:cNvPr id="10" name="TextBox 10"/>
            <p:cNvSpPr txBox="1"/>
            <p:nvPr/>
          </p:nvSpPr>
          <p:spPr>
            <a:xfrm>
              <a:off x="0" y="-38100"/>
              <a:ext cx="1066225" cy="2112773"/>
            </a:xfrm>
            <a:prstGeom prst="rect">
              <a:avLst/>
            </a:prstGeom>
          </p:spPr>
          <p:txBody>
            <a:bodyPr lIns="50800" tIns="50800" rIns="50800" bIns="50800" rtlCol="0" anchor="ctr"/>
            <a:lstStyle/>
            <a:p>
              <a:pPr algn="ctr">
                <a:lnSpc>
                  <a:spcPts val="3359"/>
                </a:lnSpc>
              </a:pPr>
              <a:endParaRPr/>
            </a:p>
          </p:txBody>
        </p:sp>
      </p:grpSp>
      <p:grpSp>
        <p:nvGrpSpPr>
          <p:cNvPr id="11" name="Group 11"/>
          <p:cNvGrpSpPr/>
          <p:nvPr/>
        </p:nvGrpSpPr>
        <p:grpSpPr>
          <a:xfrm>
            <a:off x="13210978" y="1870918"/>
            <a:ext cx="4048322" cy="7877273"/>
            <a:chOff x="0" y="0"/>
            <a:chExt cx="1066225" cy="2074673"/>
          </a:xfrm>
        </p:grpSpPr>
        <p:sp>
          <p:nvSpPr>
            <p:cNvPr id="12" name="Freeform 12"/>
            <p:cNvSpPr/>
            <p:nvPr/>
          </p:nvSpPr>
          <p:spPr>
            <a:xfrm>
              <a:off x="0" y="0"/>
              <a:ext cx="1066225" cy="2074673"/>
            </a:xfrm>
            <a:custGeom>
              <a:avLst/>
              <a:gdLst/>
              <a:ahLst/>
              <a:cxnLst/>
              <a:rect l="l" t="t" r="r" b="b"/>
              <a:pathLst>
                <a:path w="1066225" h="2074673">
                  <a:moveTo>
                    <a:pt x="0" y="0"/>
                  </a:moveTo>
                  <a:lnTo>
                    <a:pt x="1066225" y="0"/>
                  </a:lnTo>
                  <a:lnTo>
                    <a:pt x="1066225" y="2074673"/>
                  </a:lnTo>
                  <a:lnTo>
                    <a:pt x="0" y="2074673"/>
                  </a:lnTo>
                  <a:close/>
                </a:path>
              </a:pathLst>
            </a:custGeom>
            <a:solidFill>
              <a:srgbClr val="41A3A6"/>
            </a:solidFill>
          </p:spPr>
          <p:txBody>
            <a:bodyPr/>
            <a:lstStyle/>
            <a:p>
              <a:endParaRPr lang="en-US"/>
            </a:p>
          </p:txBody>
        </p:sp>
        <p:sp>
          <p:nvSpPr>
            <p:cNvPr id="13" name="TextBox 13"/>
            <p:cNvSpPr txBox="1"/>
            <p:nvPr/>
          </p:nvSpPr>
          <p:spPr>
            <a:xfrm>
              <a:off x="0" y="-38100"/>
              <a:ext cx="1066225" cy="2112773"/>
            </a:xfrm>
            <a:prstGeom prst="rect">
              <a:avLst/>
            </a:prstGeom>
          </p:spPr>
          <p:txBody>
            <a:bodyPr lIns="50800" tIns="50800" rIns="50800" bIns="50800" rtlCol="0" anchor="ctr"/>
            <a:lstStyle/>
            <a:p>
              <a:pPr algn="ctr">
                <a:lnSpc>
                  <a:spcPts val="3359"/>
                </a:lnSpc>
              </a:pPr>
              <a:endParaRPr/>
            </a:p>
          </p:txBody>
        </p:sp>
      </p:grpSp>
      <p:sp>
        <p:nvSpPr>
          <p:cNvPr id="14" name="TextBox 14"/>
          <p:cNvSpPr txBox="1"/>
          <p:nvPr/>
        </p:nvSpPr>
        <p:spPr>
          <a:xfrm>
            <a:off x="1252506" y="5866898"/>
            <a:ext cx="3638022" cy="3038475"/>
          </a:xfrm>
          <a:prstGeom prst="rect">
            <a:avLst/>
          </a:prstGeom>
        </p:spPr>
        <p:txBody>
          <a:bodyPr lIns="0" tIns="0" rIns="0" bIns="0" rtlCol="0" anchor="t">
            <a:spAutoFit/>
          </a:bodyPr>
          <a:lstStyle/>
          <a:p>
            <a:pPr marL="0" lvl="0" indent="0" algn="ctr">
              <a:lnSpc>
                <a:spcPts val="4079"/>
              </a:lnSpc>
            </a:pPr>
            <a:r>
              <a:rPr lang="en-US" sz="2400">
                <a:solidFill>
                  <a:srgbClr val="4B4545"/>
                </a:solidFill>
                <a:latin typeface="Open Sans"/>
              </a:rPr>
              <a:t>I purchased this product a month ago, and it's been my favorite! The quality is outstanding, and it exceeded my expectations.</a:t>
            </a:r>
          </a:p>
        </p:txBody>
      </p:sp>
      <p:sp>
        <p:nvSpPr>
          <p:cNvPr id="15" name="TextBox 15"/>
          <p:cNvSpPr txBox="1"/>
          <p:nvPr/>
        </p:nvSpPr>
        <p:spPr>
          <a:xfrm>
            <a:off x="1252506" y="5477951"/>
            <a:ext cx="3638022" cy="39624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4B4545"/>
                </a:solidFill>
                <a:latin typeface="Open Sans Bold"/>
              </a:rPr>
              <a:t>Morgan Maxwell</a:t>
            </a:r>
          </a:p>
        </p:txBody>
      </p:sp>
      <p:sp>
        <p:nvSpPr>
          <p:cNvPr id="16" name="TextBox 16"/>
          <p:cNvSpPr txBox="1"/>
          <p:nvPr/>
        </p:nvSpPr>
        <p:spPr>
          <a:xfrm>
            <a:off x="5300828" y="5866898"/>
            <a:ext cx="3638022" cy="2524125"/>
          </a:xfrm>
          <a:prstGeom prst="rect">
            <a:avLst/>
          </a:prstGeom>
        </p:spPr>
        <p:txBody>
          <a:bodyPr lIns="0" tIns="0" rIns="0" bIns="0" rtlCol="0" anchor="t">
            <a:spAutoFit/>
          </a:bodyPr>
          <a:lstStyle/>
          <a:p>
            <a:pPr marL="0" lvl="0" indent="0" algn="ctr">
              <a:lnSpc>
                <a:spcPts val="4079"/>
              </a:lnSpc>
            </a:pPr>
            <a:r>
              <a:rPr lang="en-US" sz="2400">
                <a:solidFill>
                  <a:srgbClr val="FFFFFF"/>
                </a:solidFill>
                <a:latin typeface="Open Sans"/>
              </a:rPr>
              <a:t>I can't say enough good things about this great product. It's hands down the best purchase I've made.</a:t>
            </a:r>
          </a:p>
        </p:txBody>
      </p:sp>
      <p:sp>
        <p:nvSpPr>
          <p:cNvPr id="17" name="TextBox 17"/>
          <p:cNvSpPr txBox="1"/>
          <p:nvPr/>
        </p:nvSpPr>
        <p:spPr>
          <a:xfrm>
            <a:off x="5300828" y="5477951"/>
            <a:ext cx="3638022" cy="39624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FFFFFF"/>
                </a:solidFill>
                <a:latin typeface="Open Sans Bold"/>
              </a:rPr>
              <a:t>Richard Sanchez</a:t>
            </a:r>
          </a:p>
        </p:txBody>
      </p:sp>
      <p:sp>
        <p:nvSpPr>
          <p:cNvPr id="18" name="TextBox 18"/>
          <p:cNvSpPr txBox="1"/>
          <p:nvPr/>
        </p:nvSpPr>
        <p:spPr>
          <a:xfrm>
            <a:off x="9353550" y="5866898"/>
            <a:ext cx="3638022" cy="3552825"/>
          </a:xfrm>
          <a:prstGeom prst="rect">
            <a:avLst/>
          </a:prstGeom>
        </p:spPr>
        <p:txBody>
          <a:bodyPr lIns="0" tIns="0" rIns="0" bIns="0" rtlCol="0" anchor="t">
            <a:spAutoFit/>
          </a:bodyPr>
          <a:lstStyle/>
          <a:p>
            <a:pPr algn="ctr">
              <a:lnSpc>
                <a:spcPts val="4079"/>
              </a:lnSpc>
            </a:pPr>
            <a:r>
              <a:rPr lang="en-US" sz="2400">
                <a:solidFill>
                  <a:srgbClr val="4B4545"/>
                </a:solidFill>
                <a:latin typeface="Open Sans"/>
              </a:rPr>
              <a:t>Not only is the product fantastic, but the customer service is also outstanding. I had a minor issue, and the support team was quick to respond and resolve it.</a:t>
            </a:r>
          </a:p>
        </p:txBody>
      </p:sp>
      <p:sp>
        <p:nvSpPr>
          <p:cNvPr id="19" name="TextBox 19"/>
          <p:cNvSpPr txBox="1"/>
          <p:nvPr/>
        </p:nvSpPr>
        <p:spPr>
          <a:xfrm>
            <a:off x="9353550" y="5477951"/>
            <a:ext cx="3638022" cy="39624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4B4545"/>
                </a:solidFill>
                <a:latin typeface="Open Sans Bold"/>
              </a:rPr>
              <a:t>Alfredo Torres</a:t>
            </a:r>
          </a:p>
        </p:txBody>
      </p:sp>
      <p:sp>
        <p:nvSpPr>
          <p:cNvPr id="20" name="TextBox 20"/>
          <p:cNvSpPr txBox="1"/>
          <p:nvPr/>
        </p:nvSpPr>
        <p:spPr>
          <a:xfrm>
            <a:off x="13397473" y="5866898"/>
            <a:ext cx="3638022" cy="3038475"/>
          </a:xfrm>
          <a:prstGeom prst="rect">
            <a:avLst/>
          </a:prstGeom>
        </p:spPr>
        <p:txBody>
          <a:bodyPr lIns="0" tIns="0" rIns="0" bIns="0" rtlCol="0" anchor="t">
            <a:spAutoFit/>
          </a:bodyPr>
          <a:lstStyle/>
          <a:p>
            <a:pPr marL="0" lvl="0" indent="0" algn="ctr">
              <a:lnSpc>
                <a:spcPts val="4079"/>
              </a:lnSpc>
            </a:pPr>
            <a:r>
              <a:rPr lang="en-US" sz="2400">
                <a:solidFill>
                  <a:srgbClr val="FFFFFF"/>
                </a:solidFill>
                <a:latin typeface="Open Sans"/>
              </a:rPr>
              <a:t>This product delivers on its promises. The performance is impressive, and it has significantly enhanced my activity.</a:t>
            </a:r>
          </a:p>
        </p:txBody>
      </p:sp>
      <p:sp>
        <p:nvSpPr>
          <p:cNvPr id="21" name="TextBox 21"/>
          <p:cNvSpPr txBox="1"/>
          <p:nvPr/>
        </p:nvSpPr>
        <p:spPr>
          <a:xfrm>
            <a:off x="13397473" y="5477951"/>
            <a:ext cx="3638022" cy="39624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FFFFFF"/>
                </a:solidFill>
                <a:latin typeface="Open Sans Bold"/>
              </a:rPr>
              <a:t>Chad Gibbons</a:t>
            </a:r>
          </a:p>
        </p:txBody>
      </p:sp>
      <p:grpSp>
        <p:nvGrpSpPr>
          <p:cNvPr id="22" name="Group 22"/>
          <p:cNvGrpSpPr/>
          <p:nvPr/>
        </p:nvGrpSpPr>
        <p:grpSpPr>
          <a:xfrm>
            <a:off x="1271162" y="2266650"/>
            <a:ext cx="3633622" cy="2271575"/>
            <a:chOff x="0" y="0"/>
            <a:chExt cx="562943" cy="351926"/>
          </a:xfrm>
        </p:grpSpPr>
        <p:sp>
          <p:nvSpPr>
            <p:cNvPr id="23" name="Freeform 23"/>
            <p:cNvSpPr/>
            <p:nvPr/>
          </p:nvSpPr>
          <p:spPr>
            <a:xfrm>
              <a:off x="0" y="0"/>
              <a:ext cx="562943" cy="351926"/>
            </a:xfrm>
            <a:custGeom>
              <a:avLst/>
              <a:gdLst/>
              <a:ahLst/>
              <a:cxnLst/>
              <a:rect l="l" t="t" r="r" b="b"/>
              <a:pathLst>
                <a:path w="562943" h="351926">
                  <a:moveTo>
                    <a:pt x="0" y="0"/>
                  </a:moveTo>
                  <a:lnTo>
                    <a:pt x="562943" y="0"/>
                  </a:lnTo>
                  <a:lnTo>
                    <a:pt x="562943" y="351926"/>
                  </a:lnTo>
                  <a:lnTo>
                    <a:pt x="0" y="351926"/>
                  </a:lnTo>
                  <a:close/>
                </a:path>
              </a:pathLst>
            </a:custGeom>
            <a:blipFill>
              <a:blip r:embed="rId2"/>
              <a:stretch>
                <a:fillRect t="-3286" b="-3286"/>
              </a:stretch>
            </a:blipFill>
          </p:spPr>
          <p:txBody>
            <a:bodyPr/>
            <a:lstStyle/>
            <a:p>
              <a:endParaRPr lang="en-US"/>
            </a:p>
          </p:txBody>
        </p:sp>
      </p:grpSp>
      <p:grpSp>
        <p:nvGrpSpPr>
          <p:cNvPr id="24" name="Group 24"/>
          <p:cNvGrpSpPr/>
          <p:nvPr/>
        </p:nvGrpSpPr>
        <p:grpSpPr>
          <a:xfrm>
            <a:off x="5300828" y="2266650"/>
            <a:ext cx="3633622" cy="2271575"/>
            <a:chOff x="0" y="0"/>
            <a:chExt cx="562943" cy="351926"/>
          </a:xfrm>
        </p:grpSpPr>
        <p:sp>
          <p:nvSpPr>
            <p:cNvPr id="25" name="Freeform 25"/>
            <p:cNvSpPr/>
            <p:nvPr/>
          </p:nvSpPr>
          <p:spPr>
            <a:xfrm>
              <a:off x="0" y="0"/>
              <a:ext cx="562943" cy="351926"/>
            </a:xfrm>
            <a:custGeom>
              <a:avLst/>
              <a:gdLst/>
              <a:ahLst/>
              <a:cxnLst/>
              <a:rect l="l" t="t" r="r" b="b"/>
              <a:pathLst>
                <a:path w="562943" h="351926">
                  <a:moveTo>
                    <a:pt x="0" y="0"/>
                  </a:moveTo>
                  <a:lnTo>
                    <a:pt x="562943" y="0"/>
                  </a:lnTo>
                  <a:lnTo>
                    <a:pt x="562943" y="351926"/>
                  </a:lnTo>
                  <a:lnTo>
                    <a:pt x="0" y="351926"/>
                  </a:lnTo>
                  <a:close/>
                </a:path>
              </a:pathLst>
            </a:custGeom>
            <a:blipFill>
              <a:blip r:embed="rId3"/>
              <a:stretch>
                <a:fillRect t="-3286" b="-3286"/>
              </a:stretch>
            </a:blipFill>
          </p:spPr>
          <p:txBody>
            <a:bodyPr/>
            <a:lstStyle/>
            <a:p>
              <a:endParaRPr lang="en-US"/>
            </a:p>
          </p:txBody>
        </p:sp>
      </p:grpSp>
      <p:grpSp>
        <p:nvGrpSpPr>
          <p:cNvPr id="26" name="Group 26"/>
          <p:cNvGrpSpPr/>
          <p:nvPr/>
        </p:nvGrpSpPr>
        <p:grpSpPr>
          <a:xfrm>
            <a:off x="9330495" y="2266650"/>
            <a:ext cx="3633622" cy="2271575"/>
            <a:chOff x="0" y="0"/>
            <a:chExt cx="562943" cy="351926"/>
          </a:xfrm>
        </p:grpSpPr>
        <p:sp>
          <p:nvSpPr>
            <p:cNvPr id="27" name="Freeform 27"/>
            <p:cNvSpPr/>
            <p:nvPr/>
          </p:nvSpPr>
          <p:spPr>
            <a:xfrm>
              <a:off x="0" y="0"/>
              <a:ext cx="562943" cy="351926"/>
            </a:xfrm>
            <a:custGeom>
              <a:avLst/>
              <a:gdLst/>
              <a:ahLst/>
              <a:cxnLst/>
              <a:rect l="l" t="t" r="r" b="b"/>
              <a:pathLst>
                <a:path w="562943" h="351926">
                  <a:moveTo>
                    <a:pt x="0" y="0"/>
                  </a:moveTo>
                  <a:lnTo>
                    <a:pt x="562943" y="0"/>
                  </a:lnTo>
                  <a:lnTo>
                    <a:pt x="562943" y="351926"/>
                  </a:lnTo>
                  <a:lnTo>
                    <a:pt x="0" y="351926"/>
                  </a:lnTo>
                  <a:close/>
                </a:path>
              </a:pathLst>
            </a:custGeom>
            <a:blipFill>
              <a:blip r:embed="rId4"/>
              <a:stretch>
                <a:fillRect t="-3286" b="-3286"/>
              </a:stretch>
            </a:blipFill>
          </p:spPr>
          <p:txBody>
            <a:bodyPr/>
            <a:lstStyle/>
            <a:p>
              <a:endParaRPr lang="en-US"/>
            </a:p>
          </p:txBody>
        </p:sp>
      </p:grpSp>
      <p:grpSp>
        <p:nvGrpSpPr>
          <p:cNvPr id="28" name="Group 28"/>
          <p:cNvGrpSpPr/>
          <p:nvPr/>
        </p:nvGrpSpPr>
        <p:grpSpPr>
          <a:xfrm>
            <a:off x="13360161" y="2266650"/>
            <a:ext cx="3633622" cy="2271575"/>
            <a:chOff x="0" y="0"/>
            <a:chExt cx="562943" cy="351926"/>
          </a:xfrm>
        </p:grpSpPr>
        <p:sp>
          <p:nvSpPr>
            <p:cNvPr id="29" name="Freeform 29"/>
            <p:cNvSpPr/>
            <p:nvPr/>
          </p:nvSpPr>
          <p:spPr>
            <a:xfrm>
              <a:off x="0" y="0"/>
              <a:ext cx="562943" cy="351926"/>
            </a:xfrm>
            <a:custGeom>
              <a:avLst/>
              <a:gdLst/>
              <a:ahLst/>
              <a:cxnLst/>
              <a:rect l="l" t="t" r="r" b="b"/>
              <a:pathLst>
                <a:path w="562943" h="351926">
                  <a:moveTo>
                    <a:pt x="0" y="0"/>
                  </a:moveTo>
                  <a:lnTo>
                    <a:pt x="562943" y="0"/>
                  </a:lnTo>
                  <a:lnTo>
                    <a:pt x="562943" y="351926"/>
                  </a:lnTo>
                  <a:lnTo>
                    <a:pt x="0" y="351926"/>
                  </a:lnTo>
                  <a:close/>
                </a:path>
              </a:pathLst>
            </a:custGeom>
            <a:blipFill>
              <a:blip r:embed="rId5"/>
              <a:stretch>
                <a:fillRect l="-7227" t="-9377" r="-16500" b="-22483"/>
              </a:stretch>
            </a:blipFill>
          </p:spPr>
          <p:txBody>
            <a:bodyPr/>
            <a:lstStyle/>
            <a:p>
              <a:endParaRPr lang="en-US"/>
            </a:p>
          </p:txBody>
        </p:sp>
      </p:grpSp>
      <p:sp>
        <p:nvSpPr>
          <p:cNvPr id="30" name="TextBox 30"/>
          <p:cNvSpPr txBox="1"/>
          <p:nvPr/>
        </p:nvSpPr>
        <p:spPr>
          <a:xfrm>
            <a:off x="4011034" y="348615"/>
            <a:ext cx="10265932"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4B4545"/>
                </a:solidFill>
                <a:latin typeface="Corben"/>
              </a:rPr>
              <a:t>Customer Review</a:t>
            </a:r>
          </a:p>
        </p:txBody>
      </p:sp>
      <p:grpSp>
        <p:nvGrpSpPr>
          <p:cNvPr id="31" name="Group 31"/>
          <p:cNvGrpSpPr/>
          <p:nvPr/>
        </p:nvGrpSpPr>
        <p:grpSpPr>
          <a:xfrm>
            <a:off x="1271162" y="4858194"/>
            <a:ext cx="598675" cy="570613"/>
            <a:chOff x="0" y="0"/>
            <a:chExt cx="812800" cy="774700"/>
          </a:xfrm>
        </p:grpSpPr>
        <p:sp>
          <p:nvSpPr>
            <p:cNvPr id="32" name="Freeform 32"/>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33" name="TextBox 33"/>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34" name="Group 34"/>
          <p:cNvGrpSpPr/>
          <p:nvPr/>
        </p:nvGrpSpPr>
        <p:grpSpPr>
          <a:xfrm>
            <a:off x="1959649" y="4858194"/>
            <a:ext cx="598675" cy="570613"/>
            <a:chOff x="0" y="0"/>
            <a:chExt cx="812800" cy="774700"/>
          </a:xfrm>
        </p:grpSpPr>
        <p:sp>
          <p:nvSpPr>
            <p:cNvPr id="35" name="Freeform 35"/>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36" name="TextBox 36"/>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37" name="Group 37"/>
          <p:cNvGrpSpPr/>
          <p:nvPr/>
        </p:nvGrpSpPr>
        <p:grpSpPr>
          <a:xfrm>
            <a:off x="2648137" y="4858194"/>
            <a:ext cx="598675" cy="570613"/>
            <a:chOff x="0" y="0"/>
            <a:chExt cx="812800" cy="774700"/>
          </a:xfrm>
        </p:grpSpPr>
        <p:sp>
          <p:nvSpPr>
            <p:cNvPr id="38" name="Freeform 38"/>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39" name="TextBox 39"/>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40" name="Group 40"/>
          <p:cNvGrpSpPr/>
          <p:nvPr/>
        </p:nvGrpSpPr>
        <p:grpSpPr>
          <a:xfrm>
            <a:off x="3336625" y="4858194"/>
            <a:ext cx="598675" cy="570613"/>
            <a:chOff x="0" y="0"/>
            <a:chExt cx="812800" cy="774700"/>
          </a:xfrm>
        </p:grpSpPr>
        <p:sp>
          <p:nvSpPr>
            <p:cNvPr id="41" name="Freeform 41"/>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42" name="TextBox 42"/>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43" name="Group 43"/>
          <p:cNvGrpSpPr/>
          <p:nvPr/>
        </p:nvGrpSpPr>
        <p:grpSpPr>
          <a:xfrm>
            <a:off x="4025113" y="4858194"/>
            <a:ext cx="598675" cy="570613"/>
            <a:chOff x="0" y="0"/>
            <a:chExt cx="812800" cy="774700"/>
          </a:xfrm>
        </p:grpSpPr>
        <p:sp>
          <p:nvSpPr>
            <p:cNvPr id="44" name="Freeform 44"/>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45" name="TextBox 45"/>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46" name="Group 46"/>
          <p:cNvGrpSpPr/>
          <p:nvPr/>
        </p:nvGrpSpPr>
        <p:grpSpPr>
          <a:xfrm>
            <a:off x="5441326" y="4858194"/>
            <a:ext cx="598675" cy="570613"/>
            <a:chOff x="0" y="0"/>
            <a:chExt cx="812800" cy="774700"/>
          </a:xfrm>
        </p:grpSpPr>
        <p:sp>
          <p:nvSpPr>
            <p:cNvPr id="47" name="Freeform 47"/>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48" name="TextBox 48"/>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49" name="Group 49"/>
          <p:cNvGrpSpPr/>
          <p:nvPr/>
        </p:nvGrpSpPr>
        <p:grpSpPr>
          <a:xfrm>
            <a:off x="6129814" y="4858194"/>
            <a:ext cx="598675" cy="570613"/>
            <a:chOff x="0" y="0"/>
            <a:chExt cx="812800" cy="774700"/>
          </a:xfrm>
        </p:grpSpPr>
        <p:sp>
          <p:nvSpPr>
            <p:cNvPr id="50" name="Freeform 50"/>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51" name="TextBox 51"/>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52" name="Group 52"/>
          <p:cNvGrpSpPr/>
          <p:nvPr/>
        </p:nvGrpSpPr>
        <p:grpSpPr>
          <a:xfrm>
            <a:off x="6818301" y="4858194"/>
            <a:ext cx="598675" cy="570613"/>
            <a:chOff x="0" y="0"/>
            <a:chExt cx="812800" cy="774700"/>
          </a:xfrm>
        </p:grpSpPr>
        <p:sp>
          <p:nvSpPr>
            <p:cNvPr id="53" name="Freeform 53"/>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54" name="TextBox 54"/>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55" name="Group 55"/>
          <p:cNvGrpSpPr/>
          <p:nvPr/>
        </p:nvGrpSpPr>
        <p:grpSpPr>
          <a:xfrm>
            <a:off x="7506789" y="4858194"/>
            <a:ext cx="598675" cy="570613"/>
            <a:chOff x="0" y="0"/>
            <a:chExt cx="812800" cy="774700"/>
          </a:xfrm>
        </p:grpSpPr>
        <p:sp>
          <p:nvSpPr>
            <p:cNvPr id="56" name="Freeform 56"/>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57" name="TextBox 57"/>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58" name="Group 58"/>
          <p:cNvGrpSpPr/>
          <p:nvPr/>
        </p:nvGrpSpPr>
        <p:grpSpPr>
          <a:xfrm>
            <a:off x="8195277" y="4858194"/>
            <a:ext cx="598675" cy="570613"/>
            <a:chOff x="0" y="0"/>
            <a:chExt cx="812800" cy="774700"/>
          </a:xfrm>
        </p:grpSpPr>
        <p:sp>
          <p:nvSpPr>
            <p:cNvPr id="59" name="Freeform 59"/>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60" name="TextBox 60"/>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61" name="Group 61"/>
          <p:cNvGrpSpPr/>
          <p:nvPr/>
        </p:nvGrpSpPr>
        <p:grpSpPr>
          <a:xfrm>
            <a:off x="9510503" y="4858194"/>
            <a:ext cx="598675" cy="570613"/>
            <a:chOff x="0" y="0"/>
            <a:chExt cx="812800" cy="774700"/>
          </a:xfrm>
        </p:grpSpPr>
        <p:sp>
          <p:nvSpPr>
            <p:cNvPr id="62" name="Freeform 62"/>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63" name="TextBox 63"/>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64" name="Group 64"/>
          <p:cNvGrpSpPr/>
          <p:nvPr/>
        </p:nvGrpSpPr>
        <p:grpSpPr>
          <a:xfrm>
            <a:off x="10198991" y="4858194"/>
            <a:ext cx="598675" cy="570613"/>
            <a:chOff x="0" y="0"/>
            <a:chExt cx="812800" cy="774700"/>
          </a:xfrm>
        </p:grpSpPr>
        <p:sp>
          <p:nvSpPr>
            <p:cNvPr id="65" name="Freeform 65"/>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66" name="TextBox 66"/>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67" name="Group 67"/>
          <p:cNvGrpSpPr/>
          <p:nvPr/>
        </p:nvGrpSpPr>
        <p:grpSpPr>
          <a:xfrm>
            <a:off x="10887479" y="4858194"/>
            <a:ext cx="598675" cy="570613"/>
            <a:chOff x="0" y="0"/>
            <a:chExt cx="812800" cy="774700"/>
          </a:xfrm>
        </p:grpSpPr>
        <p:sp>
          <p:nvSpPr>
            <p:cNvPr id="68" name="Freeform 68"/>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69" name="TextBox 69"/>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70" name="Group 70"/>
          <p:cNvGrpSpPr/>
          <p:nvPr/>
        </p:nvGrpSpPr>
        <p:grpSpPr>
          <a:xfrm>
            <a:off x="11575967" y="4858194"/>
            <a:ext cx="598675" cy="570613"/>
            <a:chOff x="0" y="0"/>
            <a:chExt cx="812800" cy="774700"/>
          </a:xfrm>
        </p:grpSpPr>
        <p:sp>
          <p:nvSpPr>
            <p:cNvPr id="71" name="Freeform 71"/>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72" name="TextBox 72"/>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73" name="Group 73"/>
          <p:cNvGrpSpPr/>
          <p:nvPr/>
        </p:nvGrpSpPr>
        <p:grpSpPr>
          <a:xfrm>
            <a:off x="12264455" y="4858194"/>
            <a:ext cx="598675" cy="570613"/>
            <a:chOff x="0" y="0"/>
            <a:chExt cx="812800" cy="774700"/>
          </a:xfrm>
        </p:grpSpPr>
        <p:sp>
          <p:nvSpPr>
            <p:cNvPr id="74" name="Freeform 74"/>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75" name="TextBox 75"/>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76" name="Group 76"/>
          <p:cNvGrpSpPr/>
          <p:nvPr/>
        </p:nvGrpSpPr>
        <p:grpSpPr>
          <a:xfrm>
            <a:off x="13540170" y="4858194"/>
            <a:ext cx="598675" cy="570613"/>
            <a:chOff x="0" y="0"/>
            <a:chExt cx="812800" cy="774700"/>
          </a:xfrm>
        </p:grpSpPr>
        <p:sp>
          <p:nvSpPr>
            <p:cNvPr id="77" name="Freeform 77"/>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78" name="TextBox 78"/>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79" name="Group 79"/>
          <p:cNvGrpSpPr/>
          <p:nvPr/>
        </p:nvGrpSpPr>
        <p:grpSpPr>
          <a:xfrm>
            <a:off x="14228658" y="4858194"/>
            <a:ext cx="598675" cy="570613"/>
            <a:chOff x="0" y="0"/>
            <a:chExt cx="812800" cy="774700"/>
          </a:xfrm>
        </p:grpSpPr>
        <p:sp>
          <p:nvSpPr>
            <p:cNvPr id="80" name="Freeform 80"/>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81" name="TextBox 81"/>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82" name="Group 82"/>
          <p:cNvGrpSpPr/>
          <p:nvPr/>
        </p:nvGrpSpPr>
        <p:grpSpPr>
          <a:xfrm>
            <a:off x="14917146" y="4858194"/>
            <a:ext cx="598675" cy="570613"/>
            <a:chOff x="0" y="0"/>
            <a:chExt cx="812800" cy="774700"/>
          </a:xfrm>
        </p:grpSpPr>
        <p:sp>
          <p:nvSpPr>
            <p:cNvPr id="83" name="Freeform 83"/>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84" name="TextBox 84"/>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85" name="Group 85"/>
          <p:cNvGrpSpPr/>
          <p:nvPr/>
        </p:nvGrpSpPr>
        <p:grpSpPr>
          <a:xfrm>
            <a:off x="15605633" y="4858194"/>
            <a:ext cx="598675" cy="570613"/>
            <a:chOff x="0" y="0"/>
            <a:chExt cx="812800" cy="774700"/>
          </a:xfrm>
        </p:grpSpPr>
        <p:sp>
          <p:nvSpPr>
            <p:cNvPr id="86" name="Freeform 86"/>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87" name="TextBox 87"/>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grpSp>
        <p:nvGrpSpPr>
          <p:cNvPr id="88" name="Group 88"/>
          <p:cNvGrpSpPr/>
          <p:nvPr/>
        </p:nvGrpSpPr>
        <p:grpSpPr>
          <a:xfrm>
            <a:off x="16294121" y="4858194"/>
            <a:ext cx="598675" cy="570613"/>
            <a:chOff x="0" y="0"/>
            <a:chExt cx="812800" cy="774700"/>
          </a:xfrm>
        </p:grpSpPr>
        <p:sp>
          <p:nvSpPr>
            <p:cNvPr id="89" name="Freeform 89"/>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E1BC4C"/>
            </a:solidFill>
            <a:ln cap="sq">
              <a:noFill/>
              <a:prstDash val="solid"/>
              <a:miter/>
            </a:ln>
          </p:spPr>
          <p:txBody>
            <a:bodyPr/>
            <a:lstStyle/>
            <a:p>
              <a:endParaRPr lang="en-US"/>
            </a:p>
          </p:txBody>
        </p:sp>
        <p:sp>
          <p:nvSpPr>
            <p:cNvPr id="90" name="TextBox 90"/>
            <p:cNvSpPr txBox="1"/>
            <p:nvPr/>
          </p:nvSpPr>
          <p:spPr>
            <a:xfrm>
              <a:off x="228600" y="228600"/>
              <a:ext cx="355600" cy="381000"/>
            </a:xfrm>
            <a:prstGeom prst="rect">
              <a:avLst/>
            </a:prstGeom>
          </p:spPr>
          <p:txBody>
            <a:bodyPr lIns="50800" tIns="50800" rIns="50800" bIns="50800" rtlCol="0" anchor="ctr"/>
            <a:lstStyle/>
            <a:p>
              <a:pPr algn="ctr">
                <a:lnSpc>
                  <a:spcPts val="3359"/>
                </a:lnSpc>
              </a:pPr>
              <a:endParaRPr/>
            </a:p>
          </p:txBody>
        </p:sp>
      </p:grpSp>
      <p:sp>
        <p:nvSpPr>
          <p:cNvPr id="91" name="Freeform 91"/>
          <p:cNvSpPr/>
          <p:nvPr/>
        </p:nvSpPr>
        <p:spPr>
          <a:xfrm>
            <a:off x="14887841" y="481965"/>
            <a:ext cx="2948212" cy="748366"/>
          </a:xfrm>
          <a:custGeom>
            <a:avLst/>
            <a:gdLst/>
            <a:ahLst/>
            <a:cxnLst/>
            <a:rect l="l" t="t" r="r" b="b"/>
            <a:pathLst>
              <a:path w="2948212" h="748366">
                <a:moveTo>
                  <a:pt x="0" y="0"/>
                </a:moveTo>
                <a:lnTo>
                  <a:pt x="2948212" y="0"/>
                </a:lnTo>
                <a:lnTo>
                  <a:pt x="2948212" y="748366"/>
                </a:lnTo>
                <a:lnTo>
                  <a:pt x="0" y="74836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92" name="Freeform 92"/>
          <p:cNvSpPr/>
          <p:nvPr/>
        </p:nvSpPr>
        <p:spPr>
          <a:xfrm>
            <a:off x="473594" y="481965"/>
            <a:ext cx="2948212" cy="748366"/>
          </a:xfrm>
          <a:custGeom>
            <a:avLst/>
            <a:gdLst/>
            <a:ahLst/>
            <a:cxnLst/>
            <a:rect l="l" t="t" r="r" b="b"/>
            <a:pathLst>
              <a:path w="2948212" h="748366">
                <a:moveTo>
                  <a:pt x="0" y="0"/>
                </a:moveTo>
                <a:lnTo>
                  <a:pt x="2948212" y="0"/>
                </a:lnTo>
                <a:lnTo>
                  <a:pt x="2948212" y="748366"/>
                </a:lnTo>
                <a:lnTo>
                  <a:pt x="0" y="74836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201900" y="16865"/>
            <a:ext cx="3086100" cy="10270135"/>
            <a:chOff x="0" y="0"/>
            <a:chExt cx="812800" cy="2704892"/>
          </a:xfrm>
        </p:grpSpPr>
        <p:sp>
          <p:nvSpPr>
            <p:cNvPr id="3" name="Freeform 3"/>
            <p:cNvSpPr/>
            <p:nvPr/>
          </p:nvSpPr>
          <p:spPr>
            <a:xfrm>
              <a:off x="0" y="0"/>
              <a:ext cx="812800" cy="2704891"/>
            </a:xfrm>
            <a:custGeom>
              <a:avLst/>
              <a:gdLst/>
              <a:ahLst/>
              <a:cxnLst/>
              <a:rect l="l" t="t" r="r" b="b"/>
              <a:pathLst>
                <a:path w="812800" h="2704891">
                  <a:moveTo>
                    <a:pt x="0" y="0"/>
                  </a:moveTo>
                  <a:lnTo>
                    <a:pt x="812800" y="0"/>
                  </a:lnTo>
                  <a:lnTo>
                    <a:pt x="812800" y="2704891"/>
                  </a:lnTo>
                  <a:lnTo>
                    <a:pt x="0" y="2704891"/>
                  </a:lnTo>
                  <a:close/>
                </a:path>
              </a:pathLst>
            </a:custGeom>
            <a:solidFill>
              <a:srgbClr val="1E7476"/>
            </a:solidFill>
          </p:spPr>
          <p:txBody>
            <a:bodyPr/>
            <a:lstStyle/>
            <a:p>
              <a:endParaRPr lang="en-US"/>
            </a:p>
          </p:txBody>
        </p:sp>
        <p:sp>
          <p:nvSpPr>
            <p:cNvPr id="4" name="TextBox 4"/>
            <p:cNvSpPr txBox="1"/>
            <p:nvPr/>
          </p:nvSpPr>
          <p:spPr>
            <a:xfrm>
              <a:off x="0" y="-38100"/>
              <a:ext cx="812800" cy="2742992"/>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1486785" y="1028700"/>
            <a:ext cx="5772515" cy="8229600"/>
            <a:chOff x="0" y="0"/>
            <a:chExt cx="7696687" cy="10972800"/>
          </a:xfrm>
        </p:grpSpPr>
        <p:pic>
          <p:nvPicPr>
            <p:cNvPr id="6" name="Picture 6"/>
            <p:cNvPicPr>
              <a:picLocks noChangeAspect="1"/>
            </p:cNvPicPr>
            <p:nvPr/>
          </p:nvPicPr>
          <p:blipFill>
            <a:blip r:embed="rId2"/>
            <a:srcRect l="1585" r="1585"/>
            <a:stretch>
              <a:fillRect/>
            </a:stretch>
          </p:blipFill>
          <p:spPr>
            <a:xfrm>
              <a:off x="0" y="0"/>
              <a:ext cx="7696687" cy="5295900"/>
            </a:xfrm>
            <a:prstGeom prst="rect">
              <a:avLst/>
            </a:prstGeom>
          </p:spPr>
        </p:pic>
        <p:pic>
          <p:nvPicPr>
            <p:cNvPr id="7" name="Picture 7"/>
            <p:cNvPicPr>
              <a:picLocks noChangeAspect="1"/>
            </p:cNvPicPr>
            <p:nvPr/>
          </p:nvPicPr>
          <p:blipFill>
            <a:blip r:embed="rId3"/>
            <a:srcRect t="27078" b="27078"/>
            <a:stretch>
              <a:fillRect/>
            </a:stretch>
          </p:blipFill>
          <p:spPr>
            <a:xfrm>
              <a:off x="0" y="5676900"/>
              <a:ext cx="7696687" cy="5295900"/>
            </a:xfrm>
            <a:prstGeom prst="rect">
              <a:avLst/>
            </a:prstGeom>
          </p:spPr>
        </p:pic>
      </p:grpSp>
      <p:grpSp>
        <p:nvGrpSpPr>
          <p:cNvPr id="8" name="Group 8"/>
          <p:cNvGrpSpPr/>
          <p:nvPr/>
        </p:nvGrpSpPr>
        <p:grpSpPr>
          <a:xfrm>
            <a:off x="0" y="0"/>
            <a:ext cx="1028700" cy="10287000"/>
            <a:chOff x="0" y="0"/>
            <a:chExt cx="270933" cy="2709333"/>
          </a:xfrm>
        </p:grpSpPr>
        <p:sp>
          <p:nvSpPr>
            <p:cNvPr id="9" name="Freeform 9"/>
            <p:cNvSpPr/>
            <p:nvPr/>
          </p:nvSpPr>
          <p:spPr>
            <a:xfrm>
              <a:off x="0" y="0"/>
              <a:ext cx="270933" cy="2709333"/>
            </a:xfrm>
            <a:custGeom>
              <a:avLst/>
              <a:gdLst/>
              <a:ahLst/>
              <a:cxnLst/>
              <a:rect l="l" t="t" r="r" b="b"/>
              <a:pathLst>
                <a:path w="270933" h="2709333">
                  <a:moveTo>
                    <a:pt x="0" y="0"/>
                  </a:moveTo>
                  <a:lnTo>
                    <a:pt x="270933" y="0"/>
                  </a:lnTo>
                  <a:lnTo>
                    <a:pt x="270933" y="2709333"/>
                  </a:lnTo>
                  <a:lnTo>
                    <a:pt x="0" y="2709333"/>
                  </a:lnTo>
                  <a:close/>
                </a:path>
              </a:pathLst>
            </a:custGeom>
            <a:solidFill>
              <a:srgbClr val="41A3A6"/>
            </a:solidFill>
          </p:spPr>
          <p:txBody>
            <a:bodyPr/>
            <a:lstStyle/>
            <a:p>
              <a:endParaRPr lang="en-US"/>
            </a:p>
          </p:txBody>
        </p:sp>
        <p:sp>
          <p:nvSpPr>
            <p:cNvPr id="10" name="TextBox 10"/>
            <p:cNvSpPr txBox="1"/>
            <p:nvPr/>
          </p:nvSpPr>
          <p:spPr>
            <a:xfrm>
              <a:off x="0" y="-38100"/>
              <a:ext cx="270933" cy="2747433"/>
            </a:xfrm>
            <a:prstGeom prst="rect">
              <a:avLst/>
            </a:prstGeom>
          </p:spPr>
          <p:txBody>
            <a:bodyPr lIns="50800" tIns="50800" rIns="50800" bIns="50800" rtlCol="0" anchor="ctr"/>
            <a:lstStyle/>
            <a:p>
              <a:pPr algn="ctr">
                <a:lnSpc>
                  <a:spcPts val="3359"/>
                </a:lnSpc>
              </a:pPr>
              <a:endParaRPr/>
            </a:p>
          </p:txBody>
        </p:sp>
      </p:grpSp>
      <p:sp>
        <p:nvSpPr>
          <p:cNvPr id="11" name="TextBox 11"/>
          <p:cNvSpPr txBox="1"/>
          <p:nvPr/>
        </p:nvSpPr>
        <p:spPr>
          <a:xfrm>
            <a:off x="1589874" y="464540"/>
            <a:ext cx="8041467" cy="2190750"/>
          </a:xfrm>
          <a:prstGeom prst="rect">
            <a:avLst/>
          </a:prstGeom>
        </p:spPr>
        <p:txBody>
          <a:bodyPr lIns="0" tIns="0" rIns="0" bIns="0" rtlCol="0" anchor="t">
            <a:spAutoFit/>
          </a:bodyPr>
          <a:lstStyle/>
          <a:p>
            <a:pPr marL="0" lvl="0" indent="0">
              <a:lnSpc>
                <a:spcPts val="8640"/>
              </a:lnSpc>
            </a:pPr>
            <a:r>
              <a:rPr lang="en-US" sz="7200">
                <a:solidFill>
                  <a:srgbClr val="4B4545"/>
                </a:solidFill>
                <a:latin typeface="Corben"/>
              </a:rPr>
              <a:t>Marketing Team Performance</a:t>
            </a:r>
          </a:p>
        </p:txBody>
      </p:sp>
      <p:sp>
        <p:nvSpPr>
          <p:cNvPr id="12" name="TextBox 12"/>
          <p:cNvSpPr txBox="1"/>
          <p:nvPr/>
        </p:nvSpPr>
        <p:spPr>
          <a:xfrm>
            <a:off x="1589874" y="2984469"/>
            <a:ext cx="7325431" cy="303847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The marketing team has excelled in driving impactful initiatives during the reporting period. Their strategic lead generation efforts resulted in a notable increase in qualified leads, while a multi-channel approach enhanced brand visibility and customer engagement.</a:t>
            </a:r>
          </a:p>
        </p:txBody>
      </p:sp>
      <p:sp>
        <p:nvSpPr>
          <p:cNvPr id="13" name="TextBox 13"/>
          <p:cNvSpPr txBox="1"/>
          <p:nvPr/>
        </p:nvSpPr>
        <p:spPr>
          <a:xfrm>
            <a:off x="1590239" y="6219825"/>
            <a:ext cx="7325431" cy="35528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Swift adaptability and data-driven decision-making optimized campaigns, contributing significantly to our impressive revenue growth. The team's commitment to aligning marketing efforts with sales goals has been a key factor in our overall success. Looking ahead, we aim to build on this momentum for continued achievements.</a:t>
            </a:r>
          </a:p>
        </p:txBody>
      </p:sp>
      <p:grpSp>
        <p:nvGrpSpPr>
          <p:cNvPr id="14" name="Group 14"/>
          <p:cNvGrpSpPr/>
          <p:nvPr/>
        </p:nvGrpSpPr>
        <p:grpSpPr>
          <a:xfrm>
            <a:off x="10753548" y="1028700"/>
            <a:ext cx="118430" cy="8743950"/>
            <a:chOff x="0" y="0"/>
            <a:chExt cx="157906" cy="11658600"/>
          </a:xfrm>
        </p:grpSpPr>
        <p:sp>
          <p:nvSpPr>
            <p:cNvPr id="15" name="AutoShape 15"/>
            <p:cNvSpPr/>
            <p:nvPr/>
          </p:nvSpPr>
          <p:spPr>
            <a:xfrm flipH="1">
              <a:off x="78953" y="3573556"/>
              <a:ext cx="0" cy="8085044"/>
            </a:xfrm>
            <a:prstGeom prst="line">
              <a:avLst/>
            </a:prstGeom>
            <a:ln w="157906" cap="rnd">
              <a:solidFill>
                <a:srgbClr val="F25426"/>
              </a:solidFill>
              <a:prstDash val="solid"/>
              <a:headEnd type="none" w="sm" len="sm"/>
              <a:tailEnd type="none" w="sm" len="sm"/>
            </a:ln>
          </p:spPr>
          <p:txBody>
            <a:bodyPr/>
            <a:lstStyle/>
            <a:p>
              <a:endParaRPr lang="en-US"/>
            </a:p>
          </p:txBody>
        </p:sp>
        <p:sp>
          <p:nvSpPr>
            <p:cNvPr id="16" name="AutoShape 16"/>
            <p:cNvSpPr/>
            <p:nvPr/>
          </p:nvSpPr>
          <p:spPr>
            <a:xfrm>
              <a:off x="78953" y="0"/>
              <a:ext cx="0" cy="2360319"/>
            </a:xfrm>
            <a:prstGeom prst="line">
              <a:avLst/>
            </a:prstGeom>
            <a:ln w="157906" cap="rnd">
              <a:solidFill>
                <a:srgbClr val="F25426"/>
              </a:solidFill>
              <a:prstDash val="solid"/>
              <a:headEnd type="none" w="sm" len="sm"/>
              <a:tailEnd type="none" w="sm" len="sm"/>
            </a:ln>
          </p:spPr>
          <p:txBody>
            <a:bodyPr/>
            <a:lstStyle/>
            <a:p>
              <a:endParaRPr lang="en-US"/>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0" y="0"/>
            <a:ext cx="1028700" cy="10287000"/>
            <a:chOff x="0" y="0"/>
            <a:chExt cx="270933" cy="2709333"/>
          </a:xfrm>
        </p:grpSpPr>
        <p:sp>
          <p:nvSpPr>
            <p:cNvPr id="4" name="Freeform 4"/>
            <p:cNvSpPr/>
            <p:nvPr/>
          </p:nvSpPr>
          <p:spPr>
            <a:xfrm>
              <a:off x="0" y="0"/>
              <a:ext cx="270933" cy="2709333"/>
            </a:xfrm>
            <a:custGeom>
              <a:avLst/>
              <a:gdLst/>
              <a:ahLst/>
              <a:cxnLst/>
              <a:rect l="l" t="t" r="r" b="b"/>
              <a:pathLst>
                <a:path w="270933" h="2709333">
                  <a:moveTo>
                    <a:pt x="0" y="0"/>
                  </a:moveTo>
                  <a:lnTo>
                    <a:pt x="270933" y="0"/>
                  </a:lnTo>
                  <a:lnTo>
                    <a:pt x="270933" y="2709333"/>
                  </a:lnTo>
                  <a:lnTo>
                    <a:pt x="0" y="2709333"/>
                  </a:lnTo>
                  <a:close/>
                </a:path>
              </a:pathLst>
            </a:custGeom>
            <a:solidFill>
              <a:srgbClr val="1E7476"/>
            </a:solidFill>
          </p:spPr>
          <p:txBody>
            <a:bodyPr/>
            <a:lstStyle/>
            <a:p>
              <a:endParaRPr lang="en-US"/>
            </a:p>
          </p:txBody>
        </p:sp>
        <p:sp>
          <p:nvSpPr>
            <p:cNvPr id="5" name="TextBox 5"/>
            <p:cNvSpPr txBox="1"/>
            <p:nvPr/>
          </p:nvSpPr>
          <p:spPr>
            <a:xfrm>
              <a:off x="0" y="-38100"/>
              <a:ext cx="270933" cy="2747433"/>
            </a:xfrm>
            <a:prstGeom prst="rect">
              <a:avLst/>
            </a:prstGeom>
          </p:spPr>
          <p:txBody>
            <a:bodyPr lIns="50800" tIns="50800" rIns="50800" bIns="50800" rtlCol="0" anchor="ctr"/>
            <a:lstStyle/>
            <a:p>
              <a:pPr algn="ctr">
                <a:lnSpc>
                  <a:spcPts val="3359"/>
                </a:lnSpc>
              </a:pPr>
              <a:endParaRPr/>
            </a:p>
          </p:txBody>
        </p:sp>
      </p:grpSp>
      <p:sp>
        <p:nvSpPr>
          <p:cNvPr id="6" name="TextBox 6"/>
          <p:cNvSpPr txBox="1"/>
          <p:nvPr/>
        </p:nvSpPr>
        <p:spPr>
          <a:xfrm>
            <a:off x="2600348" y="4309627"/>
            <a:ext cx="13087304" cy="2670452"/>
          </a:xfrm>
          <a:prstGeom prst="rect">
            <a:avLst/>
          </a:prstGeom>
        </p:spPr>
        <p:txBody>
          <a:bodyPr lIns="0" tIns="0" rIns="0" bIns="0" rtlCol="0" anchor="t">
            <a:spAutoFit/>
          </a:bodyPr>
          <a:lstStyle/>
          <a:p>
            <a:pPr marL="0" lvl="0" indent="0" algn="ctr">
              <a:lnSpc>
                <a:spcPts val="21859"/>
              </a:lnSpc>
            </a:pPr>
            <a:r>
              <a:rPr lang="en-US" sz="15614" dirty="0">
                <a:solidFill>
                  <a:srgbClr val="4B4545"/>
                </a:solidFill>
                <a:latin typeface="Corben"/>
              </a:rPr>
              <a:t>Thank You</a:t>
            </a:r>
          </a:p>
        </p:txBody>
      </p:sp>
      <p:sp>
        <p:nvSpPr>
          <p:cNvPr id="7" name="TextBox 7"/>
          <p:cNvSpPr txBox="1"/>
          <p:nvPr/>
        </p:nvSpPr>
        <p:spPr>
          <a:xfrm>
            <a:off x="6003792" y="7189629"/>
            <a:ext cx="6280417" cy="537845"/>
          </a:xfrm>
          <a:prstGeom prst="rect">
            <a:avLst/>
          </a:prstGeom>
        </p:spPr>
        <p:txBody>
          <a:bodyPr lIns="0" tIns="0" rIns="0" bIns="0" rtlCol="0" anchor="t">
            <a:spAutoFit/>
          </a:bodyPr>
          <a:lstStyle/>
          <a:p>
            <a:pPr marL="0" lvl="0" indent="0" algn="ctr">
              <a:lnSpc>
                <a:spcPts val="4479"/>
              </a:lnSpc>
              <a:spcBef>
                <a:spcPct val="0"/>
              </a:spcBef>
            </a:pPr>
            <a:r>
              <a:rPr lang="en-US" sz="3199" spc="639">
                <a:solidFill>
                  <a:srgbClr val="4B4545"/>
                </a:solidFill>
                <a:latin typeface="Open Sans"/>
              </a:rPr>
              <a:t>23 MAR </a:t>
            </a:r>
            <a:r>
              <a:rPr lang="en-US" sz="3199" spc="639" dirty="0">
                <a:solidFill>
                  <a:srgbClr val="4B4545"/>
                </a:solidFill>
                <a:latin typeface="Open Sans"/>
              </a:rPr>
              <a:t>2024</a:t>
            </a:r>
          </a:p>
        </p:txBody>
      </p:sp>
      <p:grpSp>
        <p:nvGrpSpPr>
          <p:cNvPr id="9" name="Group 9"/>
          <p:cNvGrpSpPr/>
          <p:nvPr/>
        </p:nvGrpSpPr>
        <p:grpSpPr>
          <a:xfrm>
            <a:off x="17256258" y="0"/>
            <a:ext cx="1028700" cy="10287000"/>
            <a:chOff x="0" y="0"/>
            <a:chExt cx="270933" cy="2709333"/>
          </a:xfrm>
        </p:grpSpPr>
        <p:sp>
          <p:nvSpPr>
            <p:cNvPr id="10" name="Freeform 10"/>
            <p:cNvSpPr/>
            <p:nvPr/>
          </p:nvSpPr>
          <p:spPr>
            <a:xfrm>
              <a:off x="0" y="0"/>
              <a:ext cx="270933" cy="2709333"/>
            </a:xfrm>
            <a:custGeom>
              <a:avLst/>
              <a:gdLst/>
              <a:ahLst/>
              <a:cxnLst/>
              <a:rect l="l" t="t" r="r" b="b"/>
              <a:pathLst>
                <a:path w="270933" h="2709333">
                  <a:moveTo>
                    <a:pt x="0" y="0"/>
                  </a:moveTo>
                  <a:lnTo>
                    <a:pt x="270933" y="0"/>
                  </a:lnTo>
                  <a:lnTo>
                    <a:pt x="270933" y="2709333"/>
                  </a:lnTo>
                  <a:lnTo>
                    <a:pt x="0" y="2709333"/>
                  </a:lnTo>
                  <a:close/>
                </a:path>
              </a:pathLst>
            </a:custGeom>
            <a:solidFill>
              <a:srgbClr val="1E7476"/>
            </a:solidFill>
          </p:spPr>
          <p:txBody>
            <a:bodyPr/>
            <a:lstStyle/>
            <a:p>
              <a:endParaRPr lang="en-US"/>
            </a:p>
          </p:txBody>
        </p:sp>
        <p:sp>
          <p:nvSpPr>
            <p:cNvPr id="11" name="TextBox 11"/>
            <p:cNvSpPr txBox="1"/>
            <p:nvPr/>
          </p:nvSpPr>
          <p:spPr>
            <a:xfrm>
              <a:off x="0" y="-38100"/>
              <a:ext cx="270933" cy="2747433"/>
            </a:xfrm>
            <a:prstGeom prst="rect">
              <a:avLst/>
            </a:prstGeom>
          </p:spPr>
          <p:txBody>
            <a:bodyPr lIns="50800" tIns="50800" rIns="50800" bIns="50800" rtlCol="0" anchor="ctr"/>
            <a:lstStyle/>
            <a:p>
              <a:pPr algn="ctr">
                <a:lnSpc>
                  <a:spcPts val="3359"/>
                </a:lnSpc>
              </a:pPr>
              <a:endParaRPr/>
            </a:p>
          </p:txBody>
        </p:sp>
      </p:grpSp>
      <p:sp>
        <p:nvSpPr>
          <p:cNvPr id="12" name="AutoShape 12"/>
          <p:cNvSpPr/>
          <p:nvPr/>
        </p:nvSpPr>
        <p:spPr>
          <a:xfrm>
            <a:off x="1828578" y="966788"/>
            <a:ext cx="4876948" cy="0"/>
          </a:xfrm>
          <a:prstGeom prst="line">
            <a:avLst/>
          </a:prstGeom>
          <a:ln w="123825" cap="rnd">
            <a:solidFill>
              <a:srgbClr val="F25426"/>
            </a:solidFill>
            <a:prstDash val="sysDot"/>
            <a:headEnd type="none" w="sm" len="sm"/>
            <a:tailEnd type="none" w="sm" len="sm"/>
          </a:ln>
        </p:spPr>
        <p:txBody>
          <a:bodyPr/>
          <a:lstStyle/>
          <a:p>
            <a:endParaRPr lang="en-US"/>
          </a:p>
        </p:txBody>
      </p:sp>
      <p:sp>
        <p:nvSpPr>
          <p:cNvPr id="13" name="AutoShape 13"/>
          <p:cNvSpPr/>
          <p:nvPr/>
        </p:nvSpPr>
        <p:spPr>
          <a:xfrm>
            <a:off x="11563397" y="9258300"/>
            <a:ext cx="4876948" cy="0"/>
          </a:xfrm>
          <a:prstGeom prst="line">
            <a:avLst/>
          </a:prstGeom>
          <a:ln w="123825" cap="rnd">
            <a:solidFill>
              <a:srgbClr val="F25426"/>
            </a:solidFill>
            <a:prstDash val="sysDot"/>
            <a:headEnd type="none" w="sm" len="sm"/>
            <a:tailEnd type="none" w="sm" len="sm"/>
          </a:ln>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441" y="0"/>
            <a:ext cx="1011259" cy="10287000"/>
            <a:chOff x="0" y="0"/>
            <a:chExt cx="266340" cy="2709333"/>
          </a:xfrm>
        </p:grpSpPr>
        <p:sp>
          <p:nvSpPr>
            <p:cNvPr id="3" name="Freeform 3"/>
            <p:cNvSpPr/>
            <p:nvPr/>
          </p:nvSpPr>
          <p:spPr>
            <a:xfrm>
              <a:off x="0" y="0"/>
              <a:ext cx="266340" cy="2709333"/>
            </a:xfrm>
            <a:custGeom>
              <a:avLst/>
              <a:gdLst/>
              <a:ahLst/>
              <a:cxnLst/>
              <a:rect l="l" t="t" r="r" b="b"/>
              <a:pathLst>
                <a:path w="266340" h="2709333">
                  <a:moveTo>
                    <a:pt x="0" y="0"/>
                  </a:moveTo>
                  <a:lnTo>
                    <a:pt x="266340" y="0"/>
                  </a:lnTo>
                  <a:lnTo>
                    <a:pt x="266340" y="2709333"/>
                  </a:lnTo>
                  <a:lnTo>
                    <a:pt x="0" y="2709333"/>
                  </a:lnTo>
                  <a:close/>
                </a:path>
              </a:pathLst>
            </a:custGeom>
            <a:solidFill>
              <a:srgbClr val="41A3A6"/>
            </a:solidFill>
          </p:spPr>
          <p:txBody>
            <a:bodyPr/>
            <a:lstStyle/>
            <a:p>
              <a:endParaRPr lang="en-US"/>
            </a:p>
          </p:txBody>
        </p:sp>
        <p:sp>
          <p:nvSpPr>
            <p:cNvPr id="4" name="TextBox 4"/>
            <p:cNvSpPr txBox="1"/>
            <p:nvPr/>
          </p:nvSpPr>
          <p:spPr>
            <a:xfrm>
              <a:off x="0" y="-38100"/>
              <a:ext cx="266340" cy="2747433"/>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5460717" y="390080"/>
            <a:ext cx="7366567"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0C4E50"/>
                </a:solidFill>
                <a:latin typeface="Corben"/>
              </a:rPr>
              <a:t>Agenda</a:t>
            </a:r>
          </a:p>
        </p:txBody>
      </p:sp>
      <p:sp>
        <p:nvSpPr>
          <p:cNvPr id="6" name="TextBox 6"/>
          <p:cNvSpPr txBox="1"/>
          <p:nvPr/>
        </p:nvSpPr>
        <p:spPr>
          <a:xfrm>
            <a:off x="2694220" y="2403973"/>
            <a:ext cx="5901593" cy="537845"/>
          </a:xfrm>
          <a:prstGeom prst="rect">
            <a:avLst/>
          </a:prstGeom>
        </p:spPr>
        <p:txBody>
          <a:bodyPr lIns="0" tIns="0" rIns="0" bIns="0" rtlCol="0" anchor="t">
            <a:spAutoFit/>
          </a:bodyPr>
          <a:lstStyle/>
          <a:p>
            <a:pPr>
              <a:lnSpc>
                <a:spcPts val="4480"/>
              </a:lnSpc>
            </a:pPr>
            <a:r>
              <a:rPr lang="en-US" sz="3200">
                <a:solidFill>
                  <a:srgbClr val="4B4545"/>
                </a:solidFill>
                <a:latin typeface="Open Sans"/>
              </a:rPr>
              <a:t>Introduction</a:t>
            </a:r>
          </a:p>
        </p:txBody>
      </p:sp>
      <p:sp>
        <p:nvSpPr>
          <p:cNvPr id="7" name="TextBox 7"/>
          <p:cNvSpPr txBox="1"/>
          <p:nvPr/>
        </p:nvSpPr>
        <p:spPr>
          <a:xfrm>
            <a:off x="2694220" y="3634333"/>
            <a:ext cx="5901593" cy="537845"/>
          </a:xfrm>
          <a:prstGeom prst="rect">
            <a:avLst/>
          </a:prstGeom>
        </p:spPr>
        <p:txBody>
          <a:bodyPr lIns="0" tIns="0" rIns="0" bIns="0" rtlCol="0" anchor="t">
            <a:spAutoFit/>
          </a:bodyPr>
          <a:lstStyle/>
          <a:p>
            <a:pPr>
              <a:lnSpc>
                <a:spcPts val="4480"/>
              </a:lnSpc>
            </a:pPr>
            <a:r>
              <a:rPr lang="en-US" sz="3200">
                <a:solidFill>
                  <a:srgbClr val="4B4545"/>
                </a:solidFill>
                <a:latin typeface="Open Sans"/>
              </a:rPr>
              <a:t>Executive Summary</a:t>
            </a:r>
          </a:p>
        </p:txBody>
      </p:sp>
      <p:sp>
        <p:nvSpPr>
          <p:cNvPr id="8" name="TextBox 8"/>
          <p:cNvSpPr txBox="1"/>
          <p:nvPr/>
        </p:nvSpPr>
        <p:spPr>
          <a:xfrm>
            <a:off x="2694220" y="4864693"/>
            <a:ext cx="5901593" cy="537845"/>
          </a:xfrm>
          <a:prstGeom prst="rect">
            <a:avLst/>
          </a:prstGeom>
        </p:spPr>
        <p:txBody>
          <a:bodyPr lIns="0" tIns="0" rIns="0" bIns="0" rtlCol="0" anchor="t">
            <a:spAutoFit/>
          </a:bodyPr>
          <a:lstStyle/>
          <a:p>
            <a:pPr>
              <a:lnSpc>
                <a:spcPts val="4480"/>
              </a:lnSpc>
            </a:pPr>
            <a:r>
              <a:rPr lang="en-US" sz="3200">
                <a:solidFill>
                  <a:srgbClr val="4B4545"/>
                </a:solidFill>
                <a:latin typeface="Open Sans"/>
              </a:rPr>
              <a:t>Market Overview</a:t>
            </a:r>
          </a:p>
        </p:txBody>
      </p:sp>
      <p:sp>
        <p:nvSpPr>
          <p:cNvPr id="9" name="TextBox 9"/>
          <p:cNvSpPr txBox="1"/>
          <p:nvPr/>
        </p:nvSpPr>
        <p:spPr>
          <a:xfrm>
            <a:off x="2694220" y="6095052"/>
            <a:ext cx="5901593" cy="537845"/>
          </a:xfrm>
          <a:prstGeom prst="rect">
            <a:avLst/>
          </a:prstGeom>
        </p:spPr>
        <p:txBody>
          <a:bodyPr lIns="0" tIns="0" rIns="0" bIns="0" rtlCol="0" anchor="t">
            <a:spAutoFit/>
          </a:bodyPr>
          <a:lstStyle/>
          <a:p>
            <a:pPr>
              <a:lnSpc>
                <a:spcPts val="4480"/>
              </a:lnSpc>
            </a:pPr>
            <a:r>
              <a:rPr lang="en-US" sz="3200">
                <a:solidFill>
                  <a:srgbClr val="4B4545"/>
                </a:solidFill>
                <a:latin typeface="Open Sans"/>
              </a:rPr>
              <a:t>Customer Demography</a:t>
            </a:r>
          </a:p>
        </p:txBody>
      </p:sp>
      <p:sp>
        <p:nvSpPr>
          <p:cNvPr id="10" name="TextBox 10"/>
          <p:cNvSpPr txBox="1"/>
          <p:nvPr/>
        </p:nvSpPr>
        <p:spPr>
          <a:xfrm>
            <a:off x="2694220" y="7325412"/>
            <a:ext cx="5901593" cy="537845"/>
          </a:xfrm>
          <a:prstGeom prst="rect">
            <a:avLst/>
          </a:prstGeom>
        </p:spPr>
        <p:txBody>
          <a:bodyPr lIns="0" tIns="0" rIns="0" bIns="0" rtlCol="0" anchor="t">
            <a:spAutoFit/>
          </a:bodyPr>
          <a:lstStyle/>
          <a:p>
            <a:pPr>
              <a:lnSpc>
                <a:spcPts val="4480"/>
              </a:lnSpc>
            </a:pPr>
            <a:r>
              <a:rPr lang="en-US" sz="3200">
                <a:solidFill>
                  <a:srgbClr val="4B4545"/>
                </a:solidFill>
                <a:latin typeface="Open Sans"/>
              </a:rPr>
              <a:t>Sales Performance</a:t>
            </a:r>
          </a:p>
        </p:txBody>
      </p:sp>
      <p:sp>
        <p:nvSpPr>
          <p:cNvPr id="11" name="TextBox 11"/>
          <p:cNvSpPr txBox="1"/>
          <p:nvPr/>
        </p:nvSpPr>
        <p:spPr>
          <a:xfrm>
            <a:off x="11793932" y="2403973"/>
            <a:ext cx="5901593" cy="537845"/>
          </a:xfrm>
          <a:prstGeom prst="rect">
            <a:avLst/>
          </a:prstGeom>
        </p:spPr>
        <p:txBody>
          <a:bodyPr lIns="0" tIns="0" rIns="0" bIns="0" rtlCol="0" anchor="t">
            <a:spAutoFit/>
          </a:bodyPr>
          <a:lstStyle/>
          <a:p>
            <a:pPr>
              <a:lnSpc>
                <a:spcPts val="4480"/>
              </a:lnSpc>
            </a:pPr>
            <a:r>
              <a:rPr lang="en-US" sz="3200">
                <a:solidFill>
                  <a:srgbClr val="4B4545"/>
                </a:solidFill>
                <a:latin typeface="Open Sans"/>
              </a:rPr>
              <a:t>Marketing Campaign</a:t>
            </a:r>
          </a:p>
        </p:txBody>
      </p:sp>
      <p:sp>
        <p:nvSpPr>
          <p:cNvPr id="12" name="TextBox 12"/>
          <p:cNvSpPr txBox="1"/>
          <p:nvPr/>
        </p:nvSpPr>
        <p:spPr>
          <a:xfrm>
            <a:off x="11793932" y="3634333"/>
            <a:ext cx="5901593" cy="537845"/>
          </a:xfrm>
          <a:prstGeom prst="rect">
            <a:avLst/>
          </a:prstGeom>
        </p:spPr>
        <p:txBody>
          <a:bodyPr lIns="0" tIns="0" rIns="0" bIns="0" rtlCol="0" anchor="t">
            <a:spAutoFit/>
          </a:bodyPr>
          <a:lstStyle/>
          <a:p>
            <a:pPr>
              <a:lnSpc>
                <a:spcPts val="4480"/>
              </a:lnSpc>
            </a:pPr>
            <a:r>
              <a:rPr lang="en-US" sz="3200">
                <a:solidFill>
                  <a:srgbClr val="4B4545"/>
                </a:solidFill>
                <a:latin typeface="Open Sans"/>
              </a:rPr>
              <a:t>Digital Presence</a:t>
            </a:r>
          </a:p>
        </p:txBody>
      </p:sp>
      <p:sp>
        <p:nvSpPr>
          <p:cNvPr id="13" name="TextBox 13"/>
          <p:cNvSpPr txBox="1"/>
          <p:nvPr/>
        </p:nvSpPr>
        <p:spPr>
          <a:xfrm>
            <a:off x="11793932" y="4864693"/>
            <a:ext cx="5901593" cy="537845"/>
          </a:xfrm>
          <a:prstGeom prst="rect">
            <a:avLst/>
          </a:prstGeom>
        </p:spPr>
        <p:txBody>
          <a:bodyPr lIns="0" tIns="0" rIns="0" bIns="0" rtlCol="0" anchor="t">
            <a:spAutoFit/>
          </a:bodyPr>
          <a:lstStyle/>
          <a:p>
            <a:pPr>
              <a:lnSpc>
                <a:spcPts val="4480"/>
              </a:lnSpc>
            </a:pPr>
            <a:r>
              <a:rPr lang="en-US" sz="3200">
                <a:solidFill>
                  <a:srgbClr val="4B4545"/>
                </a:solidFill>
                <a:latin typeface="Open Sans"/>
              </a:rPr>
              <a:t>Sales Funnel Analysis</a:t>
            </a:r>
          </a:p>
        </p:txBody>
      </p:sp>
      <p:sp>
        <p:nvSpPr>
          <p:cNvPr id="14" name="TextBox 14"/>
          <p:cNvSpPr txBox="1"/>
          <p:nvPr/>
        </p:nvSpPr>
        <p:spPr>
          <a:xfrm>
            <a:off x="11793932" y="6095052"/>
            <a:ext cx="5901593" cy="537845"/>
          </a:xfrm>
          <a:prstGeom prst="rect">
            <a:avLst/>
          </a:prstGeom>
        </p:spPr>
        <p:txBody>
          <a:bodyPr lIns="0" tIns="0" rIns="0" bIns="0" rtlCol="0" anchor="t">
            <a:spAutoFit/>
          </a:bodyPr>
          <a:lstStyle/>
          <a:p>
            <a:pPr>
              <a:lnSpc>
                <a:spcPts val="4480"/>
              </a:lnSpc>
            </a:pPr>
            <a:r>
              <a:rPr lang="en-US" sz="3200">
                <a:solidFill>
                  <a:srgbClr val="4B4545"/>
                </a:solidFill>
                <a:latin typeface="Open Sans"/>
              </a:rPr>
              <a:t>Analysis Feature</a:t>
            </a:r>
          </a:p>
        </p:txBody>
      </p:sp>
      <p:sp>
        <p:nvSpPr>
          <p:cNvPr id="15" name="TextBox 15"/>
          <p:cNvSpPr txBox="1"/>
          <p:nvPr/>
        </p:nvSpPr>
        <p:spPr>
          <a:xfrm>
            <a:off x="11793932" y="7325412"/>
            <a:ext cx="5901593" cy="537845"/>
          </a:xfrm>
          <a:prstGeom prst="rect">
            <a:avLst/>
          </a:prstGeom>
        </p:spPr>
        <p:txBody>
          <a:bodyPr lIns="0" tIns="0" rIns="0" bIns="0" rtlCol="0" anchor="t">
            <a:spAutoFit/>
          </a:bodyPr>
          <a:lstStyle/>
          <a:p>
            <a:pPr>
              <a:lnSpc>
                <a:spcPts val="4480"/>
              </a:lnSpc>
            </a:pPr>
            <a:r>
              <a:rPr lang="en-US" sz="3200">
                <a:solidFill>
                  <a:srgbClr val="4B4545"/>
                </a:solidFill>
                <a:latin typeface="Open Sans"/>
              </a:rPr>
              <a:t>Revenue Growth</a:t>
            </a:r>
          </a:p>
        </p:txBody>
      </p:sp>
      <p:sp>
        <p:nvSpPr>
          <p:cNvPr id="16" name="TextBox 16"/>
          <p:cNvSpPr txBox="1"/>
          <p:nvPr/>
        </p:nvSpPr>
        <p:spPr>
          <a:xfrm>
            <a:off x="1396094" y="2162990"/>
            <a:ext cx="1063581" cy="962660"/>
          </a:xfrm>
          <a:prstGeom prst="rect">
            <a:avLst/>
          </a:prstGeom>
        </p:spPr>
        <p:txBody>
          <a:bodyPr lIns="0" tIns="0" rIns="0" bIns="0" rtlCol="0" anchor="t">
            <a:spAutoFit/>
          </a:bodyPr>
          <a:lstStyle/>
          <a:p>
            <a:pPr algn="ctr">
              <a:lnSpc>
                <a:spcPts val="7840"/>
              </a:lnSpc>
            </a:pPr>
            <a:r>
              <a:rPr lang="en-US" sz="5600">
                <a:solidFill>
                  <a:srgbClr val="41A3A6"/>
                </a:solidFill>
                <a:latin typeface="Open Sans"/>
              </a:rPr>
              <a:t>01</a:t>
            </a:r>
          </a:p>
        </p:txBody>
      </p:sp>
      <p:sp>
        <p:nvSpPr>
          <p:cNvPr id="17" name="TextBox 17"/>
          <p:cNvSpPr txBox="1"/>
          <p:nvPr/>
        </p:nvSpPr>
        <p:spPr>
          <a:xfrm>
            <a:off x="1396094" y="3393350"/>
            <a:ext cx="1063581" cy="962660"/>
          </a:xfrm>
          <a:prstGeom prst="rect">
            <a:avLst/>
          </a:prstGeom>
        </p:spPr>
        <p:txBody>
          <a:bodyPr lIns="0" tIns="0" rIns="0" bIns="0" rtlCol="0" anchor="t">
            <a:spAutoFit/>
          </a:bodyPr>
          <a:lstStyle/>
          <a:p>
            <a:pPr algn="ctr">
              <a:lnSpc>
                <a:spcPts val="7840"/>
              </a:lnSpc>
            </a:pPr>
            <a:r>
              <a:rPr lang="en-US" sz="5600">
                <a:solidFill>
                  <a:srgbClr val="41A3A6"/>
                </a:solidFill>
                <a:latin typeface="Open Sans"/>
              </a:rPr>
              <a:t>02</a:t>
            </a:r>
          </a:p>
        </p:txBody>
      </p:sp>
      <p:sp>
        <p:nvSpPr>
          <p:cNvPr id="18" name="TextBox 18"/>
          <p:cNvSpPr txBox="1"/>
          <p:nvPr/>
        </p:nvSpPr>
        <p:spPr>
          <a:xfrm>
            <a:off x="1396094" y="4623710"/>
            <a:ext cx="1063581" cy="962660"/>
          </a:xfrm>
          <a:prstGeom prst="rect">
            <a:avLst/>
          </a:prstGeom>
        </p:spPr>
        <p:txBody>
          <a:bodyPr lIns="0" tIns="0" rIns="0" bIns="0" rtlCol="0" anchor="t">
            <a:spAutoFit/>
          </a:bodyPr>
          <a:lstStyle/>
          <a:p>
            <a:pPr algn="ctr">
              <a:lnSpc>
                <a:spcPts val="7840"/>
              </a:lnSpc>
            </a:pPr>
            <a:r>
              <a:rPr lang="en-US" sz="5600">
                <a:solidFill>
                  <a:srgbClr val="41A3A6"/>
                </a:solidFill>
                <a:latin typeface="Open Sans"/>
              </a:rPr>
              <a:t>03</a:t>
            </a:r>
          </a:p>
        </p:txBody>
      </p:sp>
      <p:sp>
        <p:nvSpPr>
          <p:cNvPr id="19" name="TextBox 19"/>
          <p:cNvSpPr txBox="1"/>
          <p:nvPr/>
        </p:nvSpPr>
        <p:spPr>
          <a:xfrm>
            <a:off x="1396094" y="5854070"/>
            <a:ext cx="1063581" cy="962660"/>
          </a:xfrm>
          <a:prstGeom prst="rect">
            <a:avLst/>
          </a:prstGeom>
        </p:spPr>
        <p:txBody>
          <a:bodyPr lIns="0" tIns="0" rIns="0" bIns="0" rtlCol="0" anchor="t">
            <a:spAutoFit/>
          </a:bodyPr>
          <a:lstStyle/>
          <a:p>
            <a:pPr algn="ctr">
              <a:lnSpc>
                <a:spcPts val="7840"/>
              </a:lnSpc>
            </a:pPr>
            <a:r>
              <a:rPr lang="en-US" sz="5600">
                <a:solidFill>
                  <a:srgbClr val="41A3A6"/>
                </a:solidFill>
                <a:latin typeface="Open Sans"/>
              </a:rPr>
              <a:t>04</a:t>
            </a:r>
          </a:p>
        </p:txBody>
      </p:sp>
      <p:sp>
        <p:nvSpPr>
          <p:cNvPr id="20" name="TextBox 20"/>
          <p:cNvSpPr txBox="1"/>
          <p:nvPr/>
        </p:nvSpPr>
        <p:spPr>
          <a:xfrm>
            <a:off x="1396094" y="7084430"/>
            <a:ext cx="1063581" cy="962660"/>
          </a:xfrm>
          <a:prstGeom prst="rect">
            <a:avLst/>
          </a:prstGeom>
        </p:spPr>
        <p:txBody>
          <a:bodyPr lIns="0" tIns="0" rIns="0" bIns="0" rtlCol="0" anchor="t">
            <a:spAutoFit/>
          </a:bodyPr>
          <a:lstStyle/>
          <a:p>
            <a:pPr algn="ctr">
              <a:lnSpc>
                <a:spcPts val="7840"/>
              </a:lnSpc>
            </a:pPr>
            <a:r>
              <a:rPr lang="en-US" sz="5600">
                <a:solidFill>
                  <a:srgbClr val="41A3A6"/>
                </a:solidFill>
                <a:latin typeface="Open Sans"/>
              </a:rPr>
              <a:t>05</a:t>
            </a:r>
          </a:p>
        </p:txBody>
      </p:sp>
      <p:sp>
        <p:nvSpPr>
          <p:cNvPr id="21" name="TextBox 21"/>
          <p:cNvSpPr txBox="1"/>
          <p:nvPr/>
        </p:nvSpPr>
        <p:spPr>
          <a:xfrm>
            <a:off x="10262688" y="2162990"/>
            <a:ext cx="1063581" cy="962660"/>
          </a:xfrm>
          <a:prstGeom prst="rect">
            <a:avLst/>
          </a:prstGeom>
        </p:spPr>
        <p:txBody>
          <a:bodyPr lIns="0" tIns="0" rIns="0" bIns="0" rtlCol="0" anchor="t">
            <a:spAutoFit/>
          </a:bodyPr>
          <a:lstStyle/>
          <a:p>
            <a:pPr algn="ctr">
              <a:lnSpc>
                <a:spcPts val="7840"/>
              </a:lnSpc>
            </a:pPr>
            <a:r>
              <a:rPr lang="en-US" sz="5600">
                <a:solidFill>
                  <a:srgbClr val="41A3A6"/>
                </a:solidFill>
                <a:latin typeface="Open Sans"/>
              </a:rPr>
              <a:t>06</a:t>
            </a:r>
          </a:p>
        </p:txBody>
      </p:sp>
      <p:sp>
        <p:nvSpPr>
          <p:cNvPr id="22" name="TextBox 22"/>
          <p:cNvSpPr txBox="1"/>
          <p:nvPr/>
        </p:nvSpPr>
        <p:spPr>
          <a:xfrm>
            <a:off x="10262688" y="3393350"/>
            <a:ext cx="1063581" cy="962660"/>
          </a:xfrm>
          <a:prstGeom prst="rect">
            <a:avLst/>
          </a:prstGeom>
        </p:spPr>
        <p:txBody>
          <a:bodyPr lIns="0" tIns="0" rIns="0" bIns="0" rtlCol="0" anchor="t">
            <a:spAutoFit/>
          </a:bodyPr>
          <a:lstStyle/>
          <a:p>
            <a:pPr algn="ctr">
              <a:lnSpc>
                <a:spcPts val="7840"/>
              </a:lnSpc>
            </a:pPr>
            <a:r>
              <a:rPr lang="en-US" sz="5600">
                <a:solidFill>
                  <a:srgbClr val="41A3A6"/>
                </a:solidFill>
                <a:latin typeface="Open Sans"/>
              </a:rPr>
              <a:t>07</a:t>
            </a:r>
          </a:p>
        </p:txBody>
      </p:sp>
      <p:sp>
        <p:nvSpPr>
          <p:cNvPr id="23" name="TextBox 23"/>
          <p:cNvSpPr txBox="1"/>
          <p:nvPr/>
        </p:nvSpPr>
        <p:spPr>
          <a:xfrm>
            <a:off x="10262688" y="4623710"/>
            <a:ext cx="1063581" cy="962660"/>
          </a:xfrm>
          <a:prstGeom prst="rect">
            <a:avLst/>
          </a:prstGeom>
        </p:spPr>
        <p:txBody>
          <a:bodyPr lIns="0" tIns="0" rIns="0" bIns="0" rtlCol="0" anchor="t">
            <a:spAutoFit/>
          </a:bodyPr>
          <a:lstStyle/>
          <a:p>
            <a:pPr algn="ctr">
              <a:lnSpc>
                <a:spcPts val="7840"/>
              </a:lnSpc>
            </a:pPr>
            <a:r>
              <a:rPr lang="en-US" sz="5600">
                <a:solidFill>
                  <a:srgbClr val="41A3A6"/>
                </a:solidFill>
                <a:latin typeface="Open Sans"/>
              </a:rPr>
              <a:t>08</a:t>
            </a:r>
          </a:p>
        </p:txBody>
      </p:sp>
      <p:sp>
        <p:nvSpPr>
          <p:cNvPr id="24" name="TextBox 24"/>
          <p:cNvSpPr txBox="1"/>
          <p:nvPr/>
        </p:nvSpPr>
        <p:spPr>
          <a:xfrm>
            <a:off x="10262688" y="5854070"/>
            <a:ext cx="1063581" cy="962660"/>
          </a:xfrm>
          <a:prstGeom prst="rect">
            <a:avLst/>
          </a:prstGeom>
        </p:spPr>
        <p:txBody>
          <a:bodyPr lIns="0" tIns="0" rIns="0" bIns="0" rtlCol="0" anchor="t">
            <a:spAutoFit/>
          </a:bodyPr>
          <a:lstStyle/>
          <a:p>
            <a:pPr algn="ctr">
              <a:lnSpc>
                <a:spcPts val="7840"/>
              </a:lnSpc>
            </a:pPr>
            <a:r>
              <a:rPr lang="en-US" sz="5600">
                <a:solidFill>
                  <a:srgbClr val="41A3A6"/>
                </a:solidFill>
                <a:latin typeface="Open Sans"/>
              </a:rPr>
              <a:t>09</a:t>
            </a:r>
          </a:p>
        </p:txBody>
      </p:sp>
      <p:sp>
        <p:nvSpPr>
          <p:cNvPr id="25" name="TextBox 25"/>
          <p:cNvSpPr txBox="1"/>
          <p:nvPr/>
        </p:nvSpPr>
        <p:spPr>
          <a:xfrm>
            <a:off x="10262688" y="7084430"/>
            <a:ext cx="1063581" cy="962660"/>
          </a:xfrm>
          <a:prstGeom prst="rect">
            <a:avLst/>
          </a:prstGeom>
        </p:spPr>
        <p:txBody>
          <a:bodyPr lIns="0" tIns="0" rIns="0" bIns="0" rtlCol="0" anchor="t">
            <a:spAutoFit/>
          </a:bodyPr>
          <a:lstStyle/>
          <a:p>
            <a:pPr algn="ctr">
              <a:lnSpc>
                <a:spcPts val="7840"/>
              </a:lnSpc>
            </a:pPr>
            <a:r>
              <a:rPr lang="en-US" sz="5600">
                <a:solidFill>
                  <a:srgbClr val="41A3A6"/>
                </a:solidFill>
                <a:latin typeface="Open Sans"/>
              </a:rPr>
              <a:t>10</a:t>
            </a:r>
          </a:p>
        </p:txBody>
      </p:sp>
      <p:sp>
        <p:nvSpPr>
          <p:cNvPr id="26" name="Freeform 26"/>
          <p:cNvSpPr/>
          <p:nvPr/>
        </p:nvSpPr>
        <p:spPr>
          <a:xfrm>
            <a:off x="1396094" y="8999826"/>
            <a:ext cx="2948212" cy="748366"/>
          </a:xfrm>
          <a:custGeom>
            <a:avLst/>
            <a:gdLst/>
            <a:ahLst/>
            <a:cxnLst/>
            <a:rect l="l" t="t" r="r" b="b"/>
            <a:pathLst>
              <a:path w="2948212" h="748366">
                <a:moveTo>
                  <a:pt x="0" y="0"/>
                </a:moveTo>
                <a:lnTo>
                  <a:pt x="2948212" y="0"/>
                </a:lnTo>
                <a:lnTo>
                  <a:pt x="2948212" y="748365"/>
                </a:lnTo>
                <a:lnTo>
                  <a:pt x="0" y="7483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7" name="Freeform 27"/>
          <p:cNvSpPr/>
          <p:nvPr/>
        </p:nvSpPr>
        <p:spPr>
          <a:xfrm>
            <a:off x="14564753" y="464540"/>
            <a:ext cx="2948212" cy="748366"/>
          </a:xfrm>
          <a:custGeom>
            <a:avLst/>
            <a:gdLst/>
            <a:ahLst/>
            <a:cxnLst/>
            <a:rect l="l" t="t" r="r" b="b"/>
            <a:pathLst>
              <a:path w="2948212" h="748366">
                <a:moveTo>
                  <a:pt x="0" y="0"/>
                </a:moveTo>
                <a:lnTo>
                  <a:pt x="2948212" y="0"/>
                </a:lnTo>
                <a:lnTo>
                  <a:pt x="2948212" y="748365"/>
                </a:lnTo>
                <a:lnTo>
                  <a:pt x="0" y="7483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9144000" cy="10287000"/>
            <a:chOff x="0" y="0"/>
            <a:chExt cx="2408296" cy="2709333"/>
          </a:xfrm>
        </p:grpSpPr>
        <p:sp>
          <p:nvSpPr>
            <p:cNvPr id="3" name="Freeform 3"/>
            <p:cNvSpPr/>
            <p:nvPr/>
          </p:nvSpPr>
          <p:spPr>
            <a:xfrm>
              <a:off x="0" y="0"/>
              <a:ext cx="2408296" cy="2709333"/>
            </a:xfrm>
            <a:custGeom>
              <a:avLst/>
              <a:gdLst/>
              <a:ahLst/>
              <a:cxnLst/>
              <a:rect l="l" t="t" r="r" b="b"/>
              <a:pathLst>
                <a:path w="2408296" h="2709333">
                  <a:moveTo>
                    <a:pt x="0" y="0"/>
                  </a:moveTo>
                  <a:lnTo>
                    <a:pt x="2408296" y="0"/>
                  </a:lnTo>
                  <a:lnTo>
                    <a:pt x="2408296" y="2709333"/>
                  </a:lnTo>
                  <a:lnTo>
                    <a:pt x="0" y="2709333"/>
                  </a:lnTo>
                  <a:close/>
                </a:path>
              </a:pathLst>
            </a:custGeom>
            <a:solidFill>
              <a:srgbClr val="D7E9EB"/>
            </a:solidFill>
          </p:spPr>
          <p:txBody>
            <a:bodyPr/>
            <a:lstStyle/>
            <a:p>
              <a:endParaRPr lang="en-US"/>
            </a:p>
          </p:txBody>
        </p:sp>
        <p:sp>
          <p:nvSpPr>
            <p:cNvPr id="4" name="TextBox 4"/>
            <p:cNvSpPr txBox="1"/>
            <p:nvPr/>
          </p:nvSpPr>
          <p:spPr>
            <a:xfrm>
              <a:off x="0" y="-38100"/>
              <a:ext cx="2408296" cy="2747433"/>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259300" y="0"/>
            <a:ext cx="1028700" cy="10287000"/>
            <a:chOff x="0" y="0"/>
            <a:chExt cx="270933" cy="2709333"/>
          </a:xfrm>
        </p:grpSpPr>
        <p:sp>
          <p:nvSpPr>
            <p:cNvPr id="7" name="Freeform 7"/>
            <p:cNvSpPr/>
            <p:nvPr/>
          </p:nvSpPr>
          <p:spPr>
            <a:xfrm>
              <a:off x="0" y="0"/>
              <a:ext cx="270933" cy="2709333"/>
            </a:xfrm>
            <a:custGeom>
              <a:avLst/>
              <a:gdLst/>
              <a:ahLst/>
              <a:cxnLst/>
              <a:rect l="l" t="t" r="r" b="b"/>
              <a:pathLst>
                <a:path w="270933" h="2709333">
                  <a:moveTo>
                    <a:pt x="0" y="0"/>
                  </a:moveTo>
                  <a:lnTo>
                    <a:pt x="270933" y="0"/>
                  </a:lnTo>
                  <a:lnTo>
                    <a:pt x="270933" y="2709333"/>
                  </a:lnTo>
                  <a:lnTo>
                    <a:pt x="0" y="2709333"/>
                  </a:lnTo>
                  <a:close/>
                </a:path>
              </a:pathLst>
            </a:custGeom>
            <a:solidFill>
              <a:srgbClr val="41A3A6"/>
            </a:solidFill>
          </p:spPr>
          <p:txBody>
            <a:bodyPr/>
            <a:lstStyle/>
            <a:p>
              <a:endParaRPr lang="en-US"/>
            </a:p>
          </p:txBody>
        </p:sp>
        <p:sp>
          <p:nvSpPr>
            <p:cNvPr id="8" name="TextBox 8"/>
            <p:cNvSpPr txBox="1"/>
            <p:nvPr/>
          </p:nvSpPr>
          <p:spPr>
            <a:xfrm>
              <a:off x="0" y="-38100"/>
              <a:ext cx="270933" cy="2747433"/>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996359" y="523430"/>
            <a:ext cx="2948212" cy="748366"/>
          </a:xfrm>
          <a:custGeom>
            <a:avLst/>
            <a:gdLst/>
            <a:ahLst/>
            <a:cxnLst/>
            <a:rect l="l" t="t" r="r" b="b"/>
            <a:pathLst>
              <a:path w="2948212" h="748366">
                <a:moveTo>
                  <a:pt x="0" y="0"/>
                </a:moveTo>
                <a:lnTo>
                  <a:pt x="2948212" y="0"/>
                </a:lnTo>
                <a:lnTo>
                  <a:pt x="2948212" y="748365"/>
                </a:lnTo>
                <a:lnTo>
                  <a:pt x="0" y="7483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0" name="TextBox 10"/>
          <p:cNvSpPr txBox="1"/>
          <p:nvPr/>
        </p:nvSpPr>
        <p:spPr>
          <a:xfrm>
            <a:off x="996359" y="4463415"/>
            <a:ext cx="7151283" cy="1226820"/>
          </a:xfrm>
          <a:prstGeom prst="rect">
            <a:avLst/>
          </a:prstGeom>
        </p:spPr>
        <p:txBody>
          <a:bodyPr lIns="0" tIns="0" rIns="0" bIns="0" rtlCol="0" anchor="t">
            <a:spAutoFit/>
          </a:bodyPr>
          <a:lstStyle/>
          <a:p>
            <a:pPr marL="0" lvl="0" indent="0">
              <a:lnSpc>
                <a:spcPts val="10080"/>
              </a:lnSpc>
              <a:spcBef>
                <a:spcPct val="0"/>
              </a:spcBef>
            </a:pPr>
            <a:r>
              <a:rPr lang="en-US" sz="7200">
                <a:solidFill>
                  <a:srgbClr val="0C4E50"/>
                </a:solidFill>
                <a:latin typeface="Corben"/>
              </a:rPr>
              <a:t>Introduction</a:t>
            </a:r>
          </a:p>
        </p:txBody>
      </p:sp>
      <p:sp>
        <p:nvSpPr>
          <p:cNvPr id="11" name="TextBox 11"/>
          <p:cNvSpPr txBox="1"/>
          <p:nvPr/>
        </p:nvSpPr>
        <p:spPr>
          <a:xfrm>
            <a:off x="10374810" y="2501206"/>
            <a:ext cx="5653681" cy="5610225"/>
          </a:xfrm>
          <a:prstGeom prst="rect">
            <a:avLst/>
          </a:prstGeom>
        </p:spPr>
        <p:txBody>
          <a:bodyPr lIns="0" tIns="0" rIns="0" bIns="0" rtlCol="0" anchor="t">
            <a:spAutoFit/>
          </a:bodyPr>
          <a:lstStyle/>
          <a:p>
            <a:pPr marL="0" lvl="0" indent="0" algn="ctr">
              <a:lnSpc>
                <a:spcPts val="4079"/>
              </a:lnSpc>
            </a:pPr>
            <a:r>
              <a:rPr lang="en-US" sz="2400">
                <a:solidFill>
                  <a:srgbClr val="4B4545"/>
                </a:solidFill>
                <a:latin typeface="Open Sans"/>
              </a:rPr>
              <a:t>Welcome to our Sales Report Presentation. Today, we delve into a comprehensive overview of our sales performance, exploring the highs, challenges, and strategic insights that have shaped our journey. This presentation is more than just numbers, it's a narrative of our collective efforts, showcasing the impact of our sales strategies and the pathways to future success.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BE6E1"/>
        </a:solidFill>
        <a:effectLst/>
      </p:bgPr>
    </p:bg>
    <p:spTree>
      <p:nvGrpSpPr>
        <p:cNvPr id="1" name=""/>
        <p:cNvGrpSpPr/>
        <p:nvPr/>
      </p:nvGrpSpPr>
      <p:grpSpPr>
        <a:xfrm>
          <a:off x="0" y="0"/>
          <a:ext cx="0" cy="0"/>
          <a:chOff x="0" y="0"/>
          <a:chExt cx="0" cy="0"/>
        </a:xfrm>
      </p:grpSpPr>
      <p:grpSp>
        <p:nvGrpSpPr>
          <p:cNvPr id="2" name="Group 2"/>
          <p:cNvGrpSpPr/>
          <p:nvPr/>
        </p:nvGrpSpPr>
        <p:grpSpPr>
          <a:xfrm>
            <a:off x="11609655" y="2647950"/>
            <a:ext cx="4694417" cy="4991100"/>
            <a:chOff x="0" y="0"/>
            <a:chExt cx="6259223" cy="6654800"/>
          </a:xfrm>
        </p:grpSpPr>
        <p:pic>
          <p:nvPicPr>
            <p:cNvPr id="3" name="Picture 3"/>
            <p:cNvPicPr>
              <a:picLocks noChangeAspect="1"/>
            </p:cNvPicPr>
            <p:nvPr/>
          </p:nvPicPr>
          <p:blipFill>
            <a:blip r:embed="rId2"/>
            <a:srcRect l="18667" r="18667"/>
            <a:stretch>
              <a:fillRect/>
            </a:stretch>
          </p:blipFill>
          <p:spPr>
            <a:xfrm>
              <a:off x="0" y="0"/>
              <a:ext cx="6259223" cy="6654800"/>
            </a:xfrm>
            <a:prstGeom prst="rect">
              <a:avLst/>
            </a:prstGeom>
          </p:spPr>
        </p:pic>
      </p:grpSp>
      <p:grpSp>
        <p:nvGrpSpPr>
          <p:cNvPr id="4" name="Group 4"/>
          <p:cNvGrpSpPr/>
          <p:nvPr/>
        </p:nvGrpSpPr>
        <p:grpSpPr>
          <a:xfrm>
            <a:off x="0" y="0"/>
            <a:ext cx="9144000" cy="10287000"/>
            <a:chOff x="0" y="0"/>
            <a:chExt cx="2408296" cy="2709333"/>
          </a:xfrm>
        </p:grpSpPr>
        <p:sp>
          <p:nvSpPr>
            <p:cNvPr id="5" name="Freeform 5"/>
            <p:cNvSpPr/>
            <p:nvPr/>
          </p:nvSpPr>
          <p:spPr>
            <a:xfrm>
              <a:off x="0" y="0"/>
              <a:ext cx="2408296" cy="2709333"/>
            </a:xfrm>
            <a:custGeom>
              <a:avLst/>
              <a:gdLst/>
              <a:ahLst/>
              <a:cxnLst/>
              <a:rect l="l" t="t" r="r" b="b"/>
              <a:pathLst>
                <a:path w="2408296" h="2709333">
                  <a:moveTo>
                    <a:pt x="0" y="0"/>
                  </a:moveTo>
                  <a:lnTo>
                    <a:pt x="2408296" y="0"/>
                  </a:lnTo>
                  <a:lnTo>
                    <a:pt x="2408296" y="2709333"/>
                  </a:lnTo>
                  <a:lnTo>
                    <a:pt x="0" y="2709333"/>
                  </a:lnTo>
                  <a:close/>
                </a:path>
              </a:pathLst>
            </a:custGeom>
            <a:solidFill>
              <a:srgbClr val="41A3A6"/>
            </a:solidFill>
          </p:spPr>
          <p:txBody>
            <a:bodyPr/>
            <a:lstStyle/>
            <a:p>
              <a:endParaRPr lang="en-US"/>
            </a:p>
          </p:txBody>
        </p:sp>
        <p:sp>
          <p:nvSpPr>
            <p:cNvPr id="6" name="TextBox 6"/>
            <p:cNvSpPr txBox="1"/>
            <p:nvPr/>
          </p:nvSpPr>
          <p:spPr>
            <a:xfrm>
              <a:off x="0" y="-38100"/>
              <a:ext cx="2408296" cy="2747433"/>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536319" y="523430"/>
            <a:ext cx="6907680" cy="2190750"/>
          </a:xfrm>
          <a:prstGeom prst="rect">
            <a:avLst/>
          </a:prstGeom>
        </p:spPr>
        <p:txBody>
          <a:bodyPr lIns="0" tIns="0" rIns="0" bIns="0" rtlCol="0" anchor="t">
            <a:spAutoFit/>
          </a:bodyPr>
          <a:lstStyle/>
          <a:p>
            <a:pPr marL="0" lvl="0" indent="0">
              <a:lnSpc>
                <a:spcPts val="8640"/>
              </a:lnSpc>
            </a:pPr>
            <a:r>
              <a:rPr lang="en-US" sz="7200">
                <a:solidFill>
                  <a:srgbClr val="FFFFFF"/>
                </a:solidFill>
                <a:latin typeface="Corben"/>
              </a:rPr>
              <a:t>Executive Summary</a:t>
            </a:r>
          </a:p>
        </p:txBody>
      </p:sp>
      <p:sp>
        <p:nvSpPr>
          <p:cNvPr id="8" name="TextBox 8"/>
          <p:cNvSpPr txBox="1"/>
          <p:nvPr/>
        </p:nvSpPr>
        <p:spPr>
          <a:xfrm>
            <a:off x="473594" y="3590981"/>
            <a:ext cx="6970405" cy="5095875"/>
          </a:xfrm>
          <a:prstGeom prst="rect">
            <a:avLst/>
          </a:prstGeom>
        </p:spPr>
        <p:txBody>
          <a:bodyPr lIns="0" tIns="0" rIns="0" bIns="0" rtlCol="0" anchor="t">
            <a:spAutoFit/>
          </a:bodyPr>
          <a:lstStyle/>
          <a:p>
            <a:pPr marL="0" lvl="0" indent="0">
              <a:lnSpc>
                <a:spcPts val="4079"/>
              </a:lnSpc>
            </a:pPr>
            <a:r>
              <a:rPr lang="en-US" sz="2400">
                <a:solidFill>
                  <a:srgbClr val="FFFFFF"/>
                </a:solidFill>
                <a:latin typeface="Open Sans"/>
              </a:rPr>
              <a:t>This executive summary provides a concise snapshot of our sales performance. Highlighting key achievements and acknowledging challenges, we'll delve into the details of our journey. The report offers insights into the factors shaping our sales outcomes and outlines strategic initiatives for future success. Join us as we navigate through the highlights and challenges, setting the stage for an insightful discussion on our sales landscape.</a:t>
            </a:r>
          </a:p>
        </p:txBody>
      </p:sp>
      <p:grpSp>
        <p:nvGrpSpPr>
          <p:cNvPr id="9" name="Group 9"/>
          <p:cNvGrpSpPr/>
          <p:nvPr/>
        </p:nvGrpSpPr>
        <p:grpSpPr>
          <a:xfrm>
            <a:off x="17259300" y="0"/>
            <a:ext cx="1028700" cy="10287000"/>
            <a:chOff x="0" y="0"/>
            <a:chExt cx="270933" cy="2709333"/>
          </a:xfrm>
        </p:grpSpPr>
        <p:sp>
          <p:nvSpPr>
            <p:cNvPr id="10" name="Freeform 10"/>
            <p:cNvSpPr/>
            <p:nvPr/>
          </p:nvSpPr>
          <p:spPr>
            <a:xfrm>
              <a:off x="0" y="0"/>
              <a:ext cx="270933" cy="2709333"/>
            </a:xfrm>
            <a:custGeom>
              <a:avLst/>
              <a:gdLst/>
              <a:ahLst/>
              <a:cxnLst/>
              <a:rect l="l" t="t" r="r" b="b"/>
              <a:pathLst>
                <a:path w="270933" h="2709333">
                  <a:moveTo>
                    <a:pt x="0" y="0"/>
                  </a:moveTo>
                  <a:lnTo>
                    <a:pt x="270933" y="0"/>
                  </a:lnTo>
                  <a:lnTo>
                    <a:pt x="270933" y="2709333"/>
                  </a:lnTo>
                  <a:lnTo>
                    <a:pt x="0" y="2709333"/>
                  </a:lnTo>
                  <a:close/>
                </a:path>
              </a:pathLst>
            </a:custGeom>
            <a:solidFill>
              <a:srgbClr val="41A3A6"/>
            </a:solidFill>
          </p:spPr>
          <p:txBody>
            <a:bodyPr/>
            <a:lstStyle/>
            <a:p>
              <a:endParaRPr lang="en-US"/>
            </a:p>
          </p:txBody>
        </p:sp>
        <p:sp>
          <p:nvSpPr>
            <p:cNvPr id="11" name="TextBox 11"/>
            <p:cNvSpPr txBox="1"/>
            <p:nvPr/>
          </p:nvSpPr>
          <p:spPr>
            <a:xfrm>
              <a:off x="0" y="-38100"/>
              <a:ext cx="270933" cy="2747433"/>
            </a:xfrm>
            <a:prstGeom prst="rect">
              <a:avLst/>
            </a:prstGeom>
          </p:spPr>
          <p:txBody>
            <a:bodyPr lIns="50800" tIns="50800" rIns="50800" bIns="50800" rtlCol="0" anchor="ctr"/>
            <a:lstStyle/>
            <a:p>
              <a:pPr algn="ctr">
                <a:lnSpc>
                  <a:spcPts val="2659"/>
                </a:lnSpc>
              </a:pPr>
              <a:endParaRPr/>
            </a:p>
          </p:txBody>
        </p:sp>
      </p:grpSp>
      <p:sp>
        <p:nvSpPr>
          <p:cNvPr id="12" name="AutoShape 12"/>
          <p:cNvSpPr/>
          <p:nvPr/>
        </p:nvSpPr>
        <p:spPr>
          <a:xfrm>
            <a:off x="10376827" y="3612379"/>
            <a:ext cx="0" cy="4876948"/>
          </a:xfrm>
          <a:prstGeom prst="line">
            <a:avLst/>
          </a:prstGeom>
          <a:ln w="95250" cap="rnd">
            <a:solidFill>
              <a:srgbClr val="F25426"/>
            </a:solidFill>
            <a:prstDash val="solid"/>
            <a:headEnd type="none" w="sm" len="sm"/>
            <a:tailEnd type="none" w="sm" len="sm"/>
          </a:ln>
        </p:spPr>
        <p:txBody>
          <a:bodyPr/>
          <a:lstStyle/>
          <a:p>
            <a:endParaRPr lang="en-US"/>
          </a:p>
        </p:txBody>
      </p:sp>
      <p:sp>
        <p:nvSpPr>
          <p:cNvPr id="13" name="AutoShape 13"/>
          <p:cNvSpPr/>
          <p:nvPr/>
        </p:nvSpPr>
        <p:spPr>
          <a:xfrm>
            <a:off x="10376827" y="1456789"/>
            <a:ext cx="0" cy="1423759"/>
          </a:xfrm>
          <a:prstGeom prst="line">
            <a:avLst/>
          </a:prstGeom>
          <a:ln w="95250" cap="rnd">
            <a:solidFill>
              <a:srgbClr val="F25426"/>
            </a:solidFill>
            <a:prstDash val="solid"/>
            <a:headEnd type="none" w="sm" len="sm"/>
            <a:tailEnd type="none" w="sm" len="sm"/>
          </a:ln>
        </p:spPr>
        <p:txBody>
          <a:bodyPr/>
          <a:lstStyle/>
          <a:p>
            <a:endParaRPr lang="en-US"/>
          </a:p>
        </p:txBody>
      </p:sp>
      <p:sp>
        <p:nvSpPr>
          <p:cNvPr id="14" name="Freeform 14"/>
          <p:cNvSpPr/>
          <p:nvPr/>
        </p:nvSpPr>
        <p:spPr>
          <a:xfrm>
            <a:off x="13355860" y="8999826"/>
            <a:ext cx="2948212" cy="748366"/>
          </a:xfrm>
          <a:custGeom>
            <a:avLst/>
            <a:gdLst/>
            <a:ahLst/>
            <a:cxnLst/>
            <a:rect l="l" t="t" r="r" b="b"/>
            <a:pathLst>
              <a:path w="2948212" h="748366">
                <a:moveTo>
                  <a:pt x="0" y="0"/>
                </a:moveTo>
                <a:lnTo>
                  <a:pt x="2948212" y="0"/>
                </a:lnTo>
                <a:lnTo>
                  <a:pt x="2948212" y="748365"/>
                </a:lnTo>
                <a:lnTo>
                  <a:pt x="0" y="74836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5" name="Freeform 15"/>
          <p:cNvSpPr/>
          <p:nvPr/>
        </p:nvSpPr>
        <p:spPr>
          <a:xfrm>
            <a:off x="13355860" y="1082606"/>
            <a:ext cx="2948212" cy="748366"/>
          </a:xfrm>
          <a:custGeom>
            <a:avLst/>
            <a:gdLst/>
            <a:ahLst/>
            <a:cxnLst/>
            <a:rect l="l" t="t" r="r" b="b"/>
            <a:pathLst>
              <a:path w="2948212" h="748366">
                <a:moveTo>
                  <a:pt x="0" y="0"/>
                </a:moveTo>
                <a:lnTo>
                  <a:pt x="2948212" y="0"/>
                </a:lnTo>
                <a:lnTo>
                  <a:pt x="2948212" y="748365"/>
                </a:lnTo>
                <a:lnTo>
                  <a:pt x="0" y="74836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07433" y="1028700"/>
            <a:ext cx="6759956" cy="3820863"/>
            <a:chOff x="0" y="0"/>
            <a:chExt cx="9013275" cy="5094484"/>
          </a:xfrm>
        </p:grpSpPr>
        <p:pic>
          <p:nvPicPr>
            <p:cNvPr id="3" name="Picture 3"/>
            <p:cNvPicPr>
              <a:picLocks noChangeAspect="1"/>
            </p:cNvPicPr>
            <p:nvPr/>
          </p:nvPicPr>
          <p:blipFill>
            <a:blip r:embed="rId2"/>
            <a:srcRect t="2625" b="12058"/>
            <a:stretch>
              <a:fillRect/>
            </a:stretch>
          </p:blipFill>
          <p:spPr>
            <a:xfrm>
              <a:off x="0" y="0"/>
              <a:ext cx="9013275" cy="5094484"/>
            </a:xfrm>
            <a:prstGeom prst="rect">
              <a:avLst/>
            </a:prstGeom>
          </p:spPr>
        </p:pic>
      </p:grpSp>
      <p:grpSp>
        <p:nvGrpSpPr>
          <p:cNvPr id="4" name="Group 4"/>
          <p:cNvGrpSpPr/>
          <p:nvPr/>
        </p:nvGrpSpPr>
        <p:grpSpPr>
          <a:xfrm>
            <a:off x="0" y="0"/>
            <a:ext cx="9144000" cy="10287000"/>
            <a:chOff x="0" y="0"/>
            <a:chExt cx="2408296" cy="2709333"/>
          </a:xfrm>
        </p:grpSpPr>
        <p:sp>
          <p:nvSpPr>
            <p:cNvPr id="5" name="Freeform 5"/>
            <p:cNvSpPr/>
            <p:nvPr/>
          </p:nvSpPr>
          <p:spPr>
            <a:xfrm>
              <a:off x="0" y="0"/>
              <a:ext cx="2408296" cy="2709333"/>
            </a:xfrm>
            <a:custGeom>
              <a:avLst/>
              <a:gdLst/>
              <a:ahLst/>
              <a:cxnLst/>
              <a:rect l="l" t="t" r="r" b="b"/>
              <a:pathLst>
                <a:path w="2408296" h="2709333">
                  <a:moveTo>
                    <a:pt x="0" y="0"/>
                  </a:moveTo>
                  <a:lnTo>
                    <a:pt x="2408296" y="0"/>
                  </a:lnTo>
                  <a:lnTo>
                    <a:pt x="2408296" y="2709333"/>
                  </a:lnTo>
                  <a:lnTo>
                    <a:pt x="0" y="2709333"/>
                  </a:lnTo>
                  <a:close/>
                </a:path>
              </a:pathLst>
            </a:custGeom>
            <a:solidFill>
              <a:srgbClr val="D7E9EB"/>
            </a:solidFill>
          </p:spPr>
          <p:txBody>
            <a:bodyPr/>
            <a:lstStyle/>
            <a:p>
              <a:endParaRPr lang="en-US"/>
            </a:p>
          </p:txBody>
        </p:sp>
        <p:sp>
          <p:nvSpPr>
            <p:cNvPr id="6" name="TextBox 6"/>
            <p:cNvSpPr txBox="1"/>
            <p:nvPr/>
          </p:nvSpPr>
          <p:spPr>
            <a:xfrm>
              <a:off x="0" y="-38100"/>
              <a:ext cx="2408296" cy="2747433"/>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1347108" y="3825240"/>
            <a:ext cx="7127351" cy="2503170"/>
          </a:xfrm>
          <a:prstGeom prst="rect">
            <a:avLst/>
          </a:prstGeom>
        </p:spPr>
        <p:txBody>
          <a:bodyPr lIns="0" tIns="0" rIns="0" bIns="0" rtlCol="0" anchor="t">
            <a:spAutoFit/>
          </a:bodyPr>
          <a:lstStyle/>
          <a:p>
            <a:pPr marL="0" lvl="0" indent="0">
              <a:lnSpc>
                <a:spcPts val="10080"/>
              </a:lnSpc>
              <a:spcBef>
                <a:spcPct val="0"/>
              </a:spcBef>
            </a:pPr>
            <a:r>
              <a:rPr lang="en-US" sz="7200">
                <a:solidFill>
                  <a:srgbClr val="0C4E50"/>
                </a:solidFill>
                <a:latin typeface="Corben"/>
              </a:rPr>
              <a:t>Market Overview</a:t>
            </a:r>
          </a:p>
        </p:txBody>
      </p:sp>
      <p:sp>
        <p:nvSpPr>
          <p:cNvPr id="8" name="TextBox 8"/>
          <p:cNvSpPr txBox="1"/>
          <p:nvPr/>
        </p:nvSpPr>
        <p:spPr>
          <a:xfrm>
            <a:off x="9707433" y="5038725"/>
            <a:ext cx="6759956" cy="406717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Before delving into our sales performance, let's glance at the broader market context. The market is dynamic, with notable trends and key competitors. Understanding these dynamics will provide valuable insights into our sales landscape and strategies. Let's explore how external factors shape our narrative and identify opportunities for success.</a:t>
            </a:r>
          </a:p>
        </p:txBody>
      </p:sp>
      <p:grpSp>
        <p:nvGrpSpPr>
          <p:cNvPr id="9" name="Group 9"/>
          <p:cNvGrpSpPr/>
          <p:nvPr/>
        </p:nvGrpSpPr>
        <p:grpSpPr>
          <a:xfrm>
            <a:off x="933450" y="1600227"/>
            <a:ext cx="95250" cy="7032538"/>
            <a:chOff x="0" y="0"/>
            <a:chExt cx="127000" cy="9376718"/>
          </a:xfrm>
        </p:grpSpPr>
        <p:sp>
          <p:nvSpPr>
            <p:cNvPr id="10" name="AutoShape 10"/>
            <p:cNvSpPr/>
            <p:nvPr/>
          </p:nvSpPr>
          <p:spPr>
            <a:xfrm flipH="1">
              <a:off x="63500" y="2874121"/>
              <a:ext cx="0" cy="6502597"/>
            </a:xfrm>
            <a:prstGeom prst="line">
              <a:avLst/>
            </a:prstGeom>
            <a:ln w="127000" cap="rnd">
              <a:solidFill>
                <a:srgbClr val="F25426"/>
              </a:solidFill>
              <a:prstDash val="solid"/>
              <a:headEnd type="none" w="sm" len="sm"/>
              <a:tailEnd type="none" w="sm" len="sm"/>
            </a:ln>
          </p:spPr>
          <p:txBody>
            <a:bodyPr/>
            <a:lstStyle/>
            <a:p>
              <a:endParaRPr lang="en-US"/>
            </a:p>
          </p:txBody>
        </p:sp>
        <p:sp>
          <p:nvSpPr>
            <p:cNvPr id="11" name="AutoShape 11"/>
            <p:cNvSpPr/>
            <p:nvPr/>
          </p:nvSpPr>
          <p:spPr>
            <a:xfrm>
              <a:off x="63500" y="0"/>
              <a:ext cx="0" cy="1898345"/>
            </a:xfrm>
            <a:prstGeom prst="line">
              <a:avLst/>
            </a:prstGeom>
            <a:ln w="127000" cap="rnd">
              <a:solidFill>
                <a:srgbClr val="F25426"/>
              </a:solidFill>
              <a:prstDash val="solid"/>
              <a:headEnd type="none" w="sm" len="sm"/>
              <a:tailEnd type="none" w="sm" len="sm"/>
            </a:ln>
          </p:spPr>
          <p:txBody>
            <a:bodyPr/>
            <a:lstStyle/>
            <a:p>
              <a:endParaRPr lang="en-US"/>
            </a:p>
          </p:txBody>
        </p:sp>
      </p:grpSp>
      <p:grpSp>
        <p:nvGrpSpPr>
          <p:cNvPr id="12" name="Group 12"/>
          <p:cNvGrpSpPr/>
          <p:nvPr/>
        </p:nvGrpSpPr>
        <p:grpSpPr>
          <a:xfrm>
            <a:off x="17259300" y="0"/>
            <a:ext cx="1028700" cy="10287000"/>
            <a:chOff x="0" y="0"/>
            <a:chExt cx="270933" cy="2709333"/>
          </a:xfrm>
        </p:grpSpPr>
        <p:sp>
          <p:nvSpPr>
            <p:cNvPr id="13" name="Freeform 13"/>
            <p:cNvSpPr/>
            <p:nvPr/>
          </p:nvSpPr>
          <p:spPr>
            <a:xfrm>
              <a:off x="0" y="0"/>
              <a:ext cx="270933" cy="2709333"/>
            </a:xfrm>
            <a:custGeom>
              <a:avLst/>
              <a:gdLst/>
              <a:ahLst/>
              <a:cxnLst/>
              <a:rect l="l" t="t" r="r" b="b"/>
              <a:pathLst>
                <a:path w="270933" h="2709333">
                  <a:moveTo>
                    <a:pt x="0" y="0"/>
                  </a:moveTo>
                  <a:lnTo>
                    <a:pt x="270933" y="0"/>
                  </a:lnTo>
                  <a:lnTo>
                    <a:pt x="270933" y="2709333"/>
                  </a:lnTo>
                  <a:lnTo>
                    <a:pt x="0" y="2709333"/>
                  </a:lnTo>
                  <a:close/>
                </a:path>
              </a:pathLst>
            </a:custGeom>
            <a:solidFill>
              <a:srgbClr val="41A3A6"/>
            </a:solidFill>
          </p:spPr>
          <p:txBody>
            <a:bodyPr/>
            <a:lstStyle/>
            <a:p>
              <a:endParaRPr lang="en-US"/>
            </a:p>
          </p:txBody>
        </p:sp>
        <p:sp>
          <p:nvSpPr>
            <p:cNvPr id="14" name="TextBox 14"/>
            <p:cNvSpPr txBox="1"/>
            <p:nvPr/>
          </p:nvSpPr>
          <p:spPr>
            <a:xfrm>
              <a:off x="0" y="-38100"/>
              <a:ext cx="270933" cy="2747433"/>
            </a:xfrm>
            <a:prstGeom prst="rect">
              <a:avLst/>
            </a:prstGeom>
          </p:spPr>
          <p:txBody>
            <a:bodyPr lIns="50800" tIns="50800" rIns="50800" bIns="50800" rtlCol="0" anchor="ctr"/>
            <a:lstStyle/>
            <a:p>
              <a:pPr algn="ctr">
                <a:lnSpc>
                  <a:spcPts val="2659"/>
                </a:lnSpc>
              </a:pPr>
              <a:endParaRPr/>
            </a:p>
          </p:txBody>
        </p:sp>
      </p:grpSp>
      <p:sp>
        <p:nvSpPr>
          <p:cNvPr id="15" name="AutoShape 15"/>
          <p:cNvSpPr/>
          <p:nvPr/>
        </p:nvSpPr>
        <p:spPr>
          <a:xfrm>
            <a:off x="17836053" y="4892858"/>
            <a:ext cx="0" cy="4876948"/>
          </a:xfrm>
          <a:prstGeom prst="line">
            <a:avLst/>
          </a:prstGeom>
          <a:ln w="123825" cap="rnd">
            <a:solidFill>
              <a:srgbClr val="FFFFFF"/>
            </a:solidFill>
            <a:prstDash val="sysDot"/>
            <a:headEnd type="none" w="sm" len="sm"/>
            <a:tailEnd type="none" w="sm" len="sm"/>
          </a:ln>
        </p:spPr>
        <p:txBody>
          <a:bodyPr/>
          <a:lstStyle/>
          <a:p>
            <a:endParaRPr lang="en-US"/>
          </a:p>
        </p:txBody>
      </p:sp>
      <p:sp>
        <p:nvSpPr>
          <p:cNvPr id="16" name="Freeform 16"/>
          <p:cNvSpPr/>
          <p:nvPr/>
        </p:nvSpPr>
        <p:spPr>
          <a:xfrm>
            <a:off x="1347108" y="8509934"/>
            <a:ext cx="2948212" cy="748366"/>
          </a:xfrm>
          <a:custGeom>
            <a:avLst/>
            <a:gdLst/>
            <a:ahLst/>
            <a:cxnLst/>
            <a:rect l="l" t="t" r="r" b="b"/>
            <a:pathLst>
              <a:path w="2948212" h="748366">
                <a:moveTo>
                  <a:pt x="0" y="0"/>
                </a:moveTo>
                <a:lnTo>
                  <a:pt x="2948212" y="0"/>
                </a:lnTo>
                <a:lnTo>
                  <a:pt x="2948212" y="748366"/>
                </a:lnTo>
                <a:lnTo>
                  <a:pt x="0" y="7483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7" name="Freeform 17"/>
          <p:cNvSpPr/>
          <p:nvPr/>
        </p:nvSpPr>
        <p:spPr>
          <a:xfrm>
            <a:off x="1347108" y="1028999"/>
            <a:ext cx="2948212" cy="748366"/>
          </a:xfrm>
          <a:custGeom>
            <a:avLst/>
            <a:gdLst/>
            <a:ahLst/>
            <a:cxnLst/>
            <a:rect l="l" t="t" r="r" b="b"/>
            <a:pathLst>
              <a:path w="2948212" h="748366">
                <a:moveTo>
                  <a:pt x="0" y="0"/>
                </a:moveTo>
                <a:lnTo>
                  <a:pt x="2948212" y="0"/>
                </a:lnTo>
                <a:lnTo>
                  <a:pt x="2948212" y="748366"/>
                </a:lnTo>
                <a:lnTo>
                  <a:pt x="0" y="7483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7413477" cy="5314938"/>
            <a:chOff x="0" y="0"/>
            <a:chExt cx="1952521" cy="1399819"/>
          </a:xfrm>
        </p:grpSpPr>
        <p:sp>
          <p:nvSpPr>
            <p:cNvPr id="3" name="Freeform 3"/>
            <p:cNvSpPr/>
            <p:nvPr/>
          </p:nvSpPr>
          <p:spPr>
            <a:xfrm>
              <a:off x="0" y="0"/>
              <a:ext cx="1952521" cy="1399819"/>
            </a:xfrm>
            <a:custGeom>
              <a:avLst/>
              <a:gdLst/>
              <a:ahLst/>
              <a:cxnLst/>
              <a:rect l="l" t="t" r="r" b="b"/>
              <a:pathLst>
                <a:path w="1952521" h="1399819">
                  <a:moveTo>
                    <a:pt x="0" y="0"/>
                  </a:moveTo>
                  <a:lnTo>
                    <a:pt x="1952521" y="0"/>
                  </a:lnTo>
                  <a:lnTo>
                    <a:pt x="1952521" y="1399819"/>
                  </a:lnTo>
                  <a:lnTo>
                    <a:pt x="0" y="1399819"/>
                  </a:lnTo>
                  <a:close/>
                </a:path>
              </a:pathLst>
            </a:custGeom>
            <a:solidFill>
              <a:srgbClr val="41A3A6"/>
            </a:solidFill>
          </p:spPr>
          <p:txBody>
            <a:bodyPr/>
            <a:lstStyle/>
            <a:p>
              <a:endParaRPr lang="en-US"/>
            </a:p>
          </p:txBody>
        </p:sp>
        <p:sp>
          <p:nvSpPr>
            <p:cNvPr id="4" name="TextBox 4"/>
            <p:cNvSpPr txBox="1"/>
            <p:nvPr/>
          </p:nvSpPr>
          <p:spPr>
            <a:xfrm>
              <a:off x="0" y="-38100"/>
              <a:ext cx="1952521" cy="143791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0" y="5260020"/>
            <a:ext cx="7413477" cy="5026980"/>
            <a:chOff x="0" y="0"/>
            <a:chExt cx="1952521" cy="1323978"/>
          </a:xfrm>
        </p:grpSpPr>
        <p:sp>
          <p:nvSpPr>
            <p:cNvPr id="6" name="Freeform 6"/>
            <p:cNvSpPr/>
            <p:nvPr/>
          </p:nvSpPr>
          <p:spPr>
            <a:xfrm>
              <a:off x="0" y="0"/>
              <a:ext cx="1952521" cy="1323978"/>
            </a:xfrm>
            <a:custGeom>
              <a:avLst/>
              <a:gdLst/>
              <a:ahLst/>
              <a:cxnLst/>
              <a:rect l="l" t="t" r="r" b="b"/>
              <a:pathLst>
                <a:path w="1952521" h="1323978">
                  <a:moveTo>
                    <a:pt x="0" y="0"/>
                  </a:moveTo>
                  <a:lnTo>
                    <a:pt x="1952521" y="0"/>
                  </a:lnTo>
                  <a:lnTo>
                    <a:pt x="1952521" y="1323978"/>
                  </a:lnTo>
                  <a:lnTo>
                    <a:pt x="0" y="1323978"/>
                  </a:lnTo>
                  <a:close/>
                </a:path>
              </a:pathLst>
            </a:custGeom>
            <a:solidFill>
              <a:srgbClr val="0C4E50"/>
            </a:solidFill>
          </p:spPr>
          <p:txBody>
            <a:bodyPr/>
            <a:lstStyle/>
            <a:p>
              <a:endParaRPr lang="en-US"/>
            </a:p>
          </p:txBody>
        </p:sp>
        <p:sp>
          <p:nvSpPr>
            <p:cNvPr id="7" name="TextBox 7"/>
            <p:cNvSpPr txBox="1"/>
            <p:nvPr/>
          </p:nvSpPr>
          <p:spPr>
            <a:xfrm>
              <a:off x="0" y="-38100"/>
              <a:ext cx="1952521" cy="1362078"/>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532072" y="8999826"/>
            <a:ext cx="2948212" cy="748366"/>
          </a:xfrm>
          <a:custGeom>
            <a:avLst/>
            <a:gdLst/>
            <a:ahLst/>
            <a:cxnLst/>
            <a:rect l="l" t="t" r="r" b="b"/>
            <a:pathLst>
              <a:path w="2948212" h="748366">
                <a:moveTo>
                  <a:pt x="0" y="0"/>
                </a:moveTo>
                <a:lnTo>
                  <a:pt x="2948212" y="0"/>
                </a:lnTo>
                <a:lnTo>
                  <a:pt x="2948212" y="748365"/>
                </a:lnTo>
                <a:lnTo>
                  <a:pt x="0" y="7483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9" name="Group 9"/>
          <p:cNvGrpSpPr/>
          <p:nvPr/>
        </p:nvGrpSpPr>
        <p:grpSpPr>
          <a:xfrm>
            <a:off x="17259300" y="0"/>
            <a:ext cx="1028700" cy="10287000"/>
            <a:chOff x="0" y="0"/>
            <a:chExt cx="270933" cy="2709333"/>
          </a:xfrm>
        </p:grpSpPr>
        <p:sp>
          <p:nvSpPr>
            <p:cNvPr id="10" name="Freeform 10"/>
            <p:cNvSpPr/>
            <p:nvPr/>
          </p:nvSpPr>
          <p:spPr>
            <a:xfrm>
              <a:off x="0" y="0"/>
              <a:ext cx="270933" cy="2709333"/>
            </a:xfrm>
            <a:custGeom>
              <a:avLst/>
              <a:gdLst/>
              <a:ahLst/>
              <a:cxnLst/>
              <a:rect l="l" t="t" r="r" b="b"/>
              <a:pathLst>
                <a:path w="270933" h="2709333">
                  <a:moveTo>
                    <a:pt x="0" y="0"/>
                  </a:moveTo>
                  <a:lnTo>
                    <a:pt x="270933" y="0"/>
                  </a:lnTo>
                  <a:lnTo>
                    <a:pt x="270933" y="2709333"/>
                  </a:lnTo>
                  <a:lnTo>
                    <a:pt x="0" y="2709333"/>
                  </a:lnTo>
                  <a:close/>
                </a:path>
              </a:pathLst>
            </a:custGeom>
            <a:solidFill>
              <a:srgbClr val="D7E9EB"/>
            </a:solidFill>
          </p:spPr>
          <p:txBody>
            <a:bodyPr/>
            <a:lstStyle/>
            <a:p>
              <a:endParaRPr lang="en-US"/>
            </a:p>
          </p:txBody>
        </p:sp>
        <p:sp>
          <p:nvSpPr>
            <p:cNvPr id="11" name="TextBox 11"/>
            <p:cNvSpPr txBox="1"/>
            <p:nvPr/>
          </p:nvSpPr>
          <p:spPr>
            <a:xfrm>
              <a:off x="0" y="-38100"/>
              <a:ext cx="270933" cy="2747433"/>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a:off x="7975445" y="2927149"/>
            <a:ext cx="1529169" cy="2094752"/>
          </a:xfrm>
          <a:custGeom>
            <a:avLst/>
            <a:gdLst/>
            <a:ahLst/>
            <a:cxnLst/>
            <a:rect l="l" t="t" r="r" b="b"/>
            <a:pathLst>
              <a:path w="1529169" h="2094752">
                <a:moveTo>
                  <a:pt x="0" y="0"/>
                </a:moveTo>
                <a:lnTo>
                  <a:pt x="1529169" y="0"/>
                </a:lnTo>
                <a:lnTo>
                  <a:pt x="1529169" y="2094752"/>
                </a:lnTo>
                <a:lnTo>
                  <a:pt x="0" y="209475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3" name="Freeform 13"/>
          <p:cNvSpPr/>
          <p:nvPr/>
        </p:nvSpPr>
        <p:spPr>
          <a:xfrm>
            <a:off x="7870345" y="5437585"/>
            <a:ext cx="1739369" cy="1521158"/>
          </a:xfrm>
          <a:custGeom>
            <a:avLst/>
            <a:gdLst/>
            <a:ahLst/>
            <a:cxnLst/>
            <a:rect l="l" t="t" r="r" b="b"/>
            <a:pathLst>
              <a:path w="1739369" h="1521158">
                <a:moveTo>
                  <a:pt x="0" y="0"/>
                </a:moveTo>
                <a:lnTo>
                  <a:pt x="1739369" y="0"/>
                </a:lnTo>
                <a:lnTo>
                  <a:pt x="1739369" y="1521158"/>
                </a:lnTo>
                <a:lnTo>
                  <a:pt x="0" y="152115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4" name="Freeform 14"/>
          <p:cNvSpPr/>
          <p:nvPr/>
        </p:nvSpPr>
        <p:spPr>
          <a:xfrm>
            <a:off x="7834872" y="7553313"/>
            <a:ext cx="1810315" cy="1704987"/>
          </a:xfrm>
          <a:custGeom>
            <a:avLst/>
            <a:gdLst/>
            <a:ahLst/>
            <a:cxnLst/>
            <a:rect l="l" t="t" r="r" b="b"/>
            <a:pathLst>
              <a:path w="1810315" h="1704987">
                <a:moveTo>
                  <a:pt x="0" y="0"/>
                </a:moveTo>
                <a:lnTo>
                  <a:pt x="1810315" y="0"/>
                </a:lnTo>
                <a:lnTo>
                  <a:pt x="1810315" y="1704987"/>
                </a:lnTo>
                <a:lnTo>
                  <a:pt x="0" y="170498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5" name="Freeform 15"/>
          <p:cNvSpPr/>
          <p:nvPr/>
        </p:nvSpPr>
        <p:spPr>
          <a:xfrm>
            <a:off x="7975445" y="997827"/>
            <a:ext cx="1624375" cy="1659642"/>
          </a:xfrm>
          <a:custGeom>
            <a:avLst/>
            <a:gdLst/>
            <a:ahLst/>
            <a:cxnLst/>
            <a:rect l="l" t="t" r="r" b="b"/>
            <a:pathLst>
              <a:path w="1624375" h="1659642">
                <a:moveTo>
                  <a:pt x="0" y="0"/>
                </a:moveTo>
                <a:lnTo>
                  <a:pt x="1624375" y="0"/>
                </a:lnTo>
                <a:lnTo>
                  <a:pt x="1624375" y="1659642"/>
                </a:lnTo>
                <a:lnTo>
                  <a:pt x="0" y="1659642"/>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6" name="TextBox 16"/>
          <p:cNvSpPr txBox="1"/>
          <p:nvPr/>
        </p:nvSpPr>
        <p:spPr>
          <a:xfrm>
            <a:off x="473594" y="4048125"/>
            <a:ext cx="6736723" cy="2190750"/>
          </a:xfrm>
          <a:prstGeom prst="rect">
            <a:avLst/>
          </a:prstGeom>
        </p:spPr>
        <p:txBody>
          <a:bodyPr lIns="0" tIns="0" rIns="0" bIns="0" rtlCol="0" anchor="t">
            <a:spAutoFit/>
          </a:bodyPr>
          <a:lstStyle/>
          <a:p>
            <a:pPr marL="0" lvl="0" indent="0">
              <a:lnSpc>
                <a:spcPts val="8640"/>
              </a:lnSpc>
            </a:pPr>
            <a:r>
              <a:rPr lang="en-US" sz="7200">
                <a:solidFill>
                  <a:srgbClr val="FFFFFF"/>
                </a:solidFill>
                <a:latin typeface="Corben"/>
              </a:rPr>
              <a:t>Customer Demography</a:t>
            </a:r>
          </a:p>
        </p:txBody>
      </p:sp>
      <p:sp>
        <p:nvSpPr>
          <p:cNvPr id="17" name="TextBox 17"/>
          <p:cNvSpPr txBox="1"/>
          <p:nvPr/>
        </p:nvSpPr>
        <p:spPr>
          <a:xfrm>
            <a:off x="10066583" y="1383357"/>
            <a:ext cx="6164013" cy="14954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Our customers are mostly young adults, with a significant portion falling within the 20-35 age range.</a:t>
            </a:r>
          </a:p>
        </p:txBody>
      </p:sp>
      <p:sp>
        <p:nvSpPr>
          <p:cNvPr id="18" name="TextBox 18"/>
          <p:cNvSpPr txBox="1"/>
          <p:nvPr/>
        </p:nvSpPr>
        <p:spPr>
          <a:xfrm>
            <a:off x="10066583" y="923925"/>
            <a:ext cx="6164013" cy="466725"/>
          </a:xfrm>
          <a:prstGeom prst="rect">
            <a:avLst/>
          </a:prstGeom>
        </p:spPr>
        <p:txBody>
          <a:bodyPr lIns="0" tIns="0" rIns="0" bIns="0" rtlCol="0" anchor="t">
            <a:spAutoFit/>
          </a:bodyPr>
          <a:lstStyle/>
          <a:p>
            <a:pPr marL="0" lvl="0" indent="0">
              <a:lnSpc>
                <a:spcPts val="4079"/>
              </a:lnSpc>
            </a:pPr>
            <a:r>
              <a:rPr lang="en-US" sz="2400">
                <a:solidFill>
                  <a:srgbClr val="0C4E50"/>
                </a:solidFill>
                <a:latin typeface="Open Sans Bold"/>
              </a:rPr>
              <a:t>Code of Conduct</a:t>
            </a:r>
          </a:p>
        </p:txBody>
      </p:sp>
      <p:sp>
        <p:nvSpPr>
          <p:cNvPr id="19" name="TextBox 19"/>
          <p:cNvSpPr txBox="1"/>
          <p:nvPr/>
        </p:nvSpPr>
        <p:spPr>
          <a:xfrm>
            <a:off x="10066583" y="3526476"/>
            <a:ext cx="6164013" cy="14954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Our customers are spread globally, showcasing our effectiveness in diverse markets.</a:t>
            </a:r>
          </a:p>
        </p:txBody>
      </p:sp>
      <p:sp>
        <p:nvSpPr>
          <p:cNvPr id="20" name="TextBox 20"/>
          <p:cNvSpPr txBox="1"/>
          <p:nvPr/>
        </p:nvSpPr>
        <p:spPr>
          <a:xfrm>
            <a:off x="10066583" y="3067044"/>
            <a:ext cx="6164013" cy="466725"/>
          </a:xfrm>
          <a:prstGeom prst="rect">
            <a:avLst/>
          </a:prstGeom>
        </p:spPr>
        <p:txBody>
          <a:bodyPr lIns="0" tIns="0" rIns="0" bIns="0" rtlCol="0" anchor="t">
            <a:spAutoFit/>
          </a:bodyPr>
          <a:lstStyle/>
          <a:p>
            <a:pPr marL="0" lvl="0" indent="0">
              <a:lnSpc>
                <a:spcPts val="4079"/>
              </a:lnSpc>
            </a:pPr>
            <a:r>
              <a:rPr lang="en-US" sz="2400">
                <a:solidFill>
                  <a:srgbClr val="0C4E50"/>
                </a:solidFill>
                <a:latin typeface="Open Sans Bold"/>
              </a:rPr>
              <a:t>Geographic Distribution</a:t>
            </a:r>
          </a:p>
        </p:txBody>
      </p:sp>
      <p:sp>
        <p:nvSpPr>
          <p:cNvPr id="21" name="TextBox 21"/>
          <p:cNvSpPr txBox="1"/>
          <p:nvPr/>
        </p:nvSpPr>
        <p:spPr>
          <a:xfrm>
            <a:off x="10066583" y="5669595"/>
            <a:ext cx="6164013" cy="14954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Our customers come from a variety of industries, with a notable presence in fashion, showcasing our versatile offerings.</a:t>
            </a:r>
          </a:p>
        </p:txBody>
      </p:sp>
      <p:sp>
        <p:nvSpPr>
          <p:cNvPr id="22" name="TextBox 22"/>
          <p:cNvSpPr txBox="1"/>
          <p:nvPr/>
        </p:nvSpPr>
        <p:spPr>
          <a:xfrm>
            <a:off x="10066583" y="5210163"/>
            <a:ext cx="6164013" cy="466725"/>
          </a:xfrm>
          <a:prstGeom prst="rect">
            <a:avLst/>
          </a:prstGeom>
        </p:spPr>
        <p:txBody>
          <a:bodyPr lIns="0" tIns="0" rIns="0" bIns="0" rtlCol="0" anchor="t">
            <a:spAutoFit/>
          </a:bodyPr>
          <a:lstStyle/>
          <a:p>
            <a:pPr marL="0" lvl="0" indent="0">
              <a:lnSpc>
                <a:spcPts val="4079"/>
              </a:lnSpc>
            </a:pPr>
            <a:r>
              <a:rPr lang="en-US" sz="2400">
                <a:solidFill>
                  <a:srgbClr val="0C4E50"/>
                </a:solidFill>
                <a:latin typeface="Open Sans Bold"/>
              </a:rPr>
              <a:t>Industry Segmentation</a:t>
            </a:r>
          </a:p>
        </p:txBody>
      </p:sp>
      <p:sp>
        <p:nvSpPr>
          <p:cNvPr id="23" name="TextBox 23"/>
          <p:cNvSpPr txBox="1"/>
          <p:nvPr/>
        </p:nvSpPr>
        <p:spPr>
          <a:xfrm>
            <a:off x="10066583" y="7812714"/>
            <a:ext cx="6164013" cy="1495425"/>
          </a:xfrm>
          <a:prstGeom prst="rect">
            <a:avLst/>
          </a:prstGeom>
        </p:spPr>
        <p:txBody>
          <a:bodyPr lIns="0" tIns="0" rIns="0" bIns="0" rtlCol="0" anchor="t">
            <a:spAutoFit/>
          </a:bodyPr>
          <a:lstStyle/>
          <a:p>
            <a:pPr>
              <a:lnSpc>
                <a:spcPts val="4079"/>
              </a:lnSpc>
            </a:pPr>
            <a:r>
              <a:rPr lang="en-US" sz="2400">
                <a:solidFill>
                  <a:srgbClr val="4B4545"/>
                </a:solidFill>
                <a:latin typeface="Open Sans"/>
              </a:rPr>
              <a:t>Our customers prefer online purchases, highlighting the significance of our online platform.</a:t>
            </a:r>
          </a:p>
        </p:txBody>
      </p:sp>
      <p:sp>
        <p:nvSpPr>
          <p:cNvPr id="24" name="TextBox 24"/>
          <p:cNvSpPr txBox="1"/>
          <p:nvPr/>
        </p:nvSpPr>
        <p:spPr>
          <a:xfrm>
            <a:off x="10066583" y="7353282"/>
            <a:ext cx="6164013" cy="466725"/>
          </a:xfrm>
          <a:prstGeom prst="rect">
            <a:avLst/>
          </a:prstGeom>
        </p:spPr>
        <p:txBody>
          <a:bodyPr lIns="0" tIns="0" rIns="0" bIns="0" rtlCol="0" anchor="t">
            <a:spAutoFit/>
          </a:bodyPr>
          <a:lstStyle/>
          <a:p>
            <a:pPr marL="0" lvl="0" indent="0">
              <a:lnSpc>
                <a:spcPts val="4079"/>
              </a:lnSpc>
            </a:pPr>
            <a:r>
              <a:rPr lang="en-US" sz="2400">
                <a:solidFill>
                  <a:srgbClr val="0C4E50"/>
                </a:solidFill>
                <a:latin typeface="Open Sans Bold"/>
              </a:rPr>
              <a:t>Buying Preferences</a:t>
            </a:r>
          </a:p>
        </p:txBody>
      </p:sp>
      <p:sp>
        <p:nvSpPr>
          <p:cNvPr id="25" name="Freeform 25"/>
          <p:cNvSpPr/>
          <p:nvPr/>
        </p:nvSpPr>
        <p:spPr>
          <a:xfrm>
            <a:off x="473594" y="461309"/>
            <a:ext cx="2948212" cy="748366"/>
          </a:xfrm>
          <a:custGeom>
            <a:avLst/>
            <a:gdLst/>
            <a:ahLst/>
            <a:cxnLst/>
            <a:rect l="l" t="t" r="r" b="b"/>
            <a:pathLst>
              <a:path w="2948212" h="748366">
                <a:moveTo>
                  <a:pt x="0" y="0"/>
                </a:moveTo>
                <a:lnTo>
                  <a:pt x="2948212" y="0"/>
                </a:lnTo>
                <a:lnTo>
                  <a:pt x="2948212" y="748366"/>
                </a:lnTo>
                <a:lnTo>
                  <a:pt x="0" y="7483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0"/>
            <a:ext cx="6719721" cy="10287000"/>
            <a:chOff x="0" y="0"/>
            <a:chExt cx="8959628" cy="13716000"/>
          </a:xfrm>
        </p:grpSpPr>
        <p:pic>
          <p:nvPicPr>
            <p:cNvPr id="3" name="Picture 3"/>
            <p:cNvPicPr>
              <a:picLocks noChangeAspect="1"/>
            </p:cNvPicPr>
            <p:nvPr/>
          </p:nvPicPr>
          <p:blipFill>
            <a:blip r:embed="rId2"/>
            <a:srcRect l="28239" r="28239"/>
            <a:stretch>
              <a:fillRect/>
            </a:stretch>
          </p:blipFill>
          <p:spPr>
            <a:xfrm>
              <a:off x="0" y="0"/>
              <a:ext cx="8959628" cy="13716000"/>
            </a:xfrm>
            <a:prstGeom prst="rect">
              <a:avLst/>
            </a:prstGeom>
          </p:spPr>
        </p:pic>
      </p:grpSp>
      <p:grpSp>
        <p:nvGrpSpPr>
          <p:cNvPr id="4" name="Group 4"/>
          <p:cNvGrpSpPr/>
          <p:nvPr/>
        </p:nvGrpSpPr>
        <p:grpSpPr>
          <a:xfrm>
            <a:off x="0" y="16865"/>
            <a:ext cx="1028700" cy="10270135"/>
            <a:chOff x="0" y="0"/>
            <a:chExt cx="270933" cy="2704892"/>
          </a:xfrm>
        </p:grpSpPr>
        <p:sp>
          <p:nvSpPr>
            <p:cNvPr id="5" name="Freeform 5"/>
            <p:cNvSpPr/>
            <p:nvPr/>
          </p:nvSpPr>
          <p:spPr>
            <a:xfrm>
              <a:off x="0" y="0"/>
              <a:ext cx="270933" cy="2704891"/>
            </a:xfrm>
            <a:custGeom>
              <a:avLst/>
              <a:gdLst/>
              <a:ahLst/>
              <a:cxnLst/>
              <a:rect l="l" t="t" r="r" b="b"/>
              <a:pathLst>
                <a:path w="270933" h="2704891">
                  <a:moveTo>
                    <a:pt x="0" y="0"/>
                  </a:moveTo>
                  <a:lnTo>
                    <a:pt x="270933" y="0"/>
                  </a:lnTo>
                  <a:lnTo>
                    <a:pt x="270933" y="2704891"/>
                  </a:lnTo>
                  <a:lnTo>
                    <a:pt x="0" y="2704891"/>
                  </a:lnTo>
                  <a:close/>
                </a:path>
              </a:pathLst>
            </a:custGeom>
            <a:solidFill>
              <a:srgbClr val="41A3A6"/>
            </a:solidFill>
          </p:spPr>
          <p:txBody>
            <a:bodyPr/>
            <a:lstStyle/>
            <a:p>
              <a:endParaRPr lang="en-US"/>
            </a:p>
          </p:txBody>
        </p:sp>
        <p:sp>
          <p:nvSpPr>
            <p:cNvPr id="6" name="TextBox 6"/>
            <p:cNvSpPr txBox="1"/>
            <p:nvPr/>
          </p:nvSpPr>
          <p:spPr>
            <a:xfrm>
              <a:off x="0" y="-38100"/>
              <a:ext cx="270933" cy="2742992"/>
            </a:xfrm>
            <a:prstGeom prst="rect">
              <a:avLst/>
            </a:prstGeom>
          </p:spPr>
          <p:txBody>
            <a:bodyPr lIns="50800" tIns="50800" rIns="50800" bIns="50800" rtlCol="0" anchor="ctr"/>
            <a:lstStyle/>
            <a:p>
              <a:pPr algn="ctr">
                <a:lnSpc>
                  <a:spcPts val="3359"/>
                </a:lnSpc>
              </a:pPr>
              <a:endParaRPr/>
            </a:p>
          </p:txBody>
        </p:sp>
      </p:grpSp>
      <p:sp>
        <p:nvSpPr>
          <p:cNvPr id="7" name="TextBox 7"/>
          <p:cNvSpPr txBox="1"/>
          <p:nvPr/>
        </p:nvSpPr>
        <p:spPr>
          <a:xfrm>
            <a:off x="8160921" y="464540"/>
            <a:ext cx="7387302" cy="2190750"/>
          </a:xfrm>
          <a:prstGeom prst="rect">
            <a:avLst/>
          </a:prstGeom>
        </p:spPr>
        <p:txBody>
          <a:bodyPr lIns="0" tIns="0" rIns="0" bIns="0" rtlCol="0" anchor="t">
            <a:spAutoFit/>
          </a:bodyPr>
          <a:lstStyle/>
          <a:p>
            <a:pPr marL="0" lvl="0" indent="0">
              <a:lnSpc>
                <a:spcPts val="8640"/>
              </a:lnSpc>
            </a:pPr>
            <a:r>
              <a:rPr lang="en-US" sz="7200">
                <a:solidFill>
                  <a:srgbClr val="41A3A6"/>
                </a:solidFill>
                <a:latin typeface="Corben"/>
              </a:rPr>
              <a:t>Sales Performance</a:t>
            </a:r>
          </a:p>
        </p:txBody>
      </p:sp>
      <p:sp>
        <p:nvSpPr>
          <p:cNvPr id="8" name="TextBox 8"/>
          <p:cNvSpPr txBox="1"/>
          <p:nvPr/>
        </p:nvSpPr>
        <p:spPr>
          <a:xfrm>
            <a:off x="8160921" y="3464826"/>
            <a:ext cx="9095249" cy="14954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Our sales efforts have yielded a commendable 65% increase in revenue compared to the previous period, showcasing robust growth in product/service sales.</a:t>
            </a:r>
          </a:p>
        </p:txBody>
      </p:sp>
      <p:sp>
        <p:nvSpPr>
          <p:cNvPr id="9" name="TextBox 9"/>
          <p:cNvSpPr txBox="1"/>
          <p:nvPr/>
        </p:nvSpPr>
        <p:spPr>
          <a:xfrm>
            <a:off x="8160921" y="3018273"/>
            <a:ext cx="9095249" cy="396240"/>
          </a:xfrm>
          <a:prstGeom prst="rect">
            <a:avLst/>
          </a:prstGeom>
        </p:spPr>
        <p:txBody>
          <a:bodyPr lIns="0" tIns="0" rIns="0" bIns="0" rtlCol="0" anchor="t">
            <a:spAutoFit/>
          </a:bodyPr>
          <a:lstStyle/>
          <a:p>
            <a:pPr marL="0" lvl="0" indent="0">
              <a:lnSpc>
                <a:spcPts val="3359"/>
              </a:lnSpc>
              <a:spcBef>
                <a:spcPct val="0"/>
              </a:spcBef>
            </a:pPr>
            <a:r>
              <a:rPr lang="en-US" sz="2400">
                <a:solidFill>
                  <a:srgbClr val="4B4545"/>
                </a:solidFill>
                <a:latin typeface="Open Sans Bold"/>
              </a:rPr>
              <a:t>Revenue Growth</a:t>
            </a:r>
          </a:p>
        </p:txBody>
      </p:sp>
      <p:sp>
        <p:nvSpPr>
          <p:cNvPr id="10" name="TextBox 10"/>
          <p:cNvSpPr txBox="1"/>
          <p:nvPr/>
        </p:nvSpPr>
        <p:spPr>
          <a:xfrm>
            <a:off x="8160921" y="8252766"/>
            <a:ext cx="9095249" cy="14954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Successful market penetration has been achieved in some specific market segments, demonstrating our ability to capture new opportunities and expand our customer base.</a:t>
            </a:r>
          </a:p>
        </p:txBody>
      </p:sp>
      <p:sp>
        <p:nvSpPr>
          <p:cNvPr id="11" name="TextBox 11"/>
          <p:cNvSpPr txBox="1"/>
          <p:nvPr/>
        </p:nvSpPr>
        <p:spPr>
          <a:xfrm>
            <a:off x="8160921" y="7806213"/>
            <a:ext cx="9095249" cy="396240"/>
          </a:xfrm>
          <a:prstGeom prst="rect">
            <a:avLst/>
          </a:prstGeom>
        </p:spPr>
        <p:txBody>
          <a:bodyPr lIns="0" tIns="0" rIns="0" bIns="0" rtlCol="0" anchor="t">
            <a:spAutoFit/>
          </a:bodyPr>
          <a:lstStyle/>
          <a:p>
            <a:pPr marL="0" lvl="0" indent="0">
              <a:lnSpc>
                <a:spcPts val="3359"/>
              </a:lnSpc>
              <a:spcBef>
                <a:spcPct val="0"/>
              </a:spcBef>
            </a:pPr>
            <a:r>
              <a:rPr lang="en-US" sz="2400">
                <a:solidFill>
                  <a:srgbClr val="4B4545"/>
                </a:solidFill>
                <a:latin typeface="Open Sans Bold"/>
              </a:rPr>
              <a:t>Market Penetration</a:t>
            </a:r>
          </a:p>
        </p:txBody>
      </p:sp>
      <p:sp>
        <p:nvSpPr>
          <p:cNvPr id="12" name="TextBox 12"/>
          <p:cNvSpPr txBox="1"/>
          <p:nvPr/>
        </p:nvSpPr>
        <p:spPr>
          <a:xfrm>
            <a:off x="8160921" y="5858796"/>
            <a:ext cx="9098379" cy="14954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Our focus on customer satisfaction and relationship-building is evident in a 55% increase in customer retention, underlining our commitment to long-term partnerships and loyalty.</a:t>
            </a:r>
          </a:p>
        </p:txBody>
      </p:sp>
      <p:sp>
        <p:nvSpPr>
          <p:cNvPr id="13" name="TextBox 13"/>
          <p:cNvSpPr txBox="1"/>
          <p:nvPr/>
        </p:nvSpPr>
        <p:spPr>
          <a:xfrm>
            <a:off x="8160921" y="5412243"/>
            <a:ext cx="9098379" cy="396240"/>
          </a:xfrm>
          <a:prstGeom prst="rect">
            <a:avLst/>
          </a:prstGeom>
        </p:spPr>
        <p:txBody>
          <a:bodyPr lIns="0" tIns="0" rIns="0" bIns="0" rtlCol="0" anchor="t">
            <a:spAutoFit/>
          </a:bodyPr>
          <a:lstStyle/>
          <a:p>
            <a:pPr marL="0" lvl="0" indent="0">
              <a:lnSpc>
                <a:spcPts val="3359"/>
              </a:lnSpc>
              <a:spcBef>
                <a:spcPct val="0"/>
              </a:spcBef>
            </a:pPr>
            <a:r>
              <a:rPr lang="en-US" sz="2400">
                <a:solidFill>
                  <a:srgbClr val="4B4545"/>
                </a:solidFill>
                <a:latin typeface="Open Sans Bold"/>
              </a:rPr>
              <a:t>Customer Retention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143500"/>
            <a:ext cx="4127849" cy="5143500"/>
            <a:chOff x="0" y="0"/>
            <a:chExt cx="1087170" cy="1354667"/>
          </a:xfrm>
        </p:grpSpPr>
        <p:sp>
          <p:nvSpPr>
            <p:cNvPr id="3" name="Freeform 3"/>
            <p:cNvSpPr/>
            <p:nvPr/>
          </p:nvSpPr>
          <p:spPr>
            <a:xfrm>
              <a:off x="0" y="0"/>
              <a:ext cx="1087170" cy="1354667"/>
            </a:xfrm>
            <a:custGeom>
              <a:avLst/>
              <a:gdLst/>
              <a:ahLst/>
              <a:cxnLst/>
              <a:rect l="l" t="t" r="r" b="b"/>
              <a:pathLst>
                <a:path w="1087170" h="1354667">
                  <a:moveTo>
                    <a:pt x="0" y="0"/>
                  </a:moveTo>
                  <a:lnTo>
                    <a:pt x="1087170" y="0"/>
                  </a:lnTo>
                  <a:lnTo>
                    <a:pt x="1087170" y="1354667"/>
                  </a:lnTo>
                  <a:lnTo>
                    <a:pt x="0" y="1354667"/>
                  </a:lnTo>
                  <a:close/>
                </a:path>
              </a:pathLst>
            </a:custGeom>
            <a:solidFill>
              <a:srgbClr val="1E7476"/>
            </a:solidFill>
          </p:spPr>
          <p:txBody>
            <a:bodyPr/>
            <a:lstStyle/>
            <a:p>
              <a:endParaRPr lang="en-US"/>
            </a:p>
          </p:txBody>
        </p:sp>
        <p:sp>
          <p:nvSpPr>
            <p:cNvPr id="4" name="TextBox 4"/>
            <p:cNvSpPr txBox="1"/>
            <p:nvPr/>
          </p:nvSpPr>
          <p:spPr>
            <a:xfrm>
              <a:off x="0" y="-38100"/>
              <a:ext cx="1087170" cy="1392767"/>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2063925" y="3599252"/>
            <a:ext cx="4956347" cy="6148940"/>
            <a:chOff x="0" y="0"/>
            <a:chExt cx="6608463" cy="8198586"/>
          </a:xfrm>
        </p:grpSpPr>
        <p:pic>
          <p:nvPicPr>
            <p:cNvPr id="6" name="Picture 6"/>
            <p:cNvPicPr>
              <a:picLocks noChangeAspect="1"/>
            </p:cNvPicPr>
            <p:nvPr/>
          </p:nvPicPr>
          <p:blipFill>
            <a:blip r:embed="rId2"/>
            <a:srcRect l="34673" r="11623"/>
            <a:stretch>
              <a:fillRect/>
            </a:stretch>
          </p:blipFill>
          <p:spPr>
            <a:xfrm>
              <a:off x="0" y="0"/>
              <a:ext cx="6608463" cy="8198586"/>
            </a:xfrm>
            <a:prstGeom prst="rect">
              <a:avLst/>
            </a:prstGeom>
          </p:spPr>
        </p:pic>
      </p:grpSp>
      <p:grpSp>
        <p:nvGrpSpPr>
          <p:cNvPr id="7" name="Group 7"/>
          <p:cNvGrpSpPr/>
          <p:nvPr/>
        </p:nvGrpSpPr>
        <p:grpSpPr>
          <a:xfrm>
            <a:off x="17198141" y="0"/>
            <a:ext cx="1089859" cy="10287000"/>
            <a:chOff x="0" y="0"/>
            <a:chExt cx="287041" cy="2709333"/>
          </a:xfrm>
        </p:grpSpPr>
        <p:sp>
          <p:nvSpPr>
            <p:cNvPr id="8" name="Freeform 8"/>
            <p:cNvSpPr/>
            <p:nvPr/>
          </p:nvSpPr>
          <p:spPr>
            <a:xfrm>
              <a:off x="0" y="0"/>
              <a:ext cx="287041" cy="2709333"/>
            </a:xfrm>
            <a:custGeom>
              <a:avLst/>
              <a:gdLst/>
              <a:ahLst/>
              <a:cxnLst/>
              <a:rect l="l" t="t" r="r" b="b"/>
              <a:pathLst>
                <a:path w="287041" h="2709333">
                  <a:moveTo>
                    <a:pt x="0" y="0"/>
                  </a:moveTo>
                  <a:lnTo>
                    <a:pt x="287041" y="0"/>
                  </a:lnTo>
                  <a:lnTo>
                    <a:pt x="287041" y="2709333"/>
                  </a:lnTo>
                  <a:lnTo>
                    <a:pt x="0" y="2709333"/>
                  </a:lnTo>
                  <a:close/>
                </a:path>
              </a:pathLst>
            </a:custGeom>
            <a:solidFill>
              <a:srgbClr val="D7E9EB"/>
            </a:solidFill>
          </p:spPr>
          <p:txBody>
            <a:bodyPr/>
            <a:lstStyle/>
            <a:p>
              <a:endParaRPr lang="en-US"/>
            </a:p>
          </p:txBody>
        </p:sp>
        <p:sp>
          <p:nvSpPr>
            <p:cNvPr id="9" name="TextBox 9"/>
            <p:cNvSpPr txBox="1"/>
            <p:nvPr/>
          </p:nvSpPr>
          <p:spPr>
            <a:xfrm>
              <a:off x="0" y="-38100"/>
              <a:ext cx="287041" cy="2747433"/>
            </a:xfrm>
            <a:prstGeom prst="rect">
              <a:avLst/>
            </a:prstGeom>
          </p:spPr>
          <p:txBody>
            <a:bodyPr lIns="50800" tIns="50800" rIns="50800" bIns="50800" rtlCol="0" anchor="ctr"/>
            <a:lstStyle/>
            <a:p>
              <a:pPr algn="ctr">
                <a:lnSpc>
                  <a:spcPts val="3359"/>
                </a:lnSpc>
              </a:pPr>
              <a:endParaRPr/>
            </a:p>
          </p:txBody>
        </p:sp>
      </p:grpSp>
      <p:sp>
        <p:nvSpPr>
          <p:cNvPr id="10" name="Freeform 10"/>
          <p:cNvSpPr/>
          <p:nvPr/>
        </p:nvSpPr>
        <p:spPr>
          <a:xfrm>
            <a:off x="13849879" y="654517"/>
            <a:ext cx="2948212" cy="748366"/>
          </a:xfrm>
          <a:custGeom>
            <a:avLst/>
            <a:gdLst/>
            <a:ahLst/>
            <a:cxnLst/>
            <a:rect l="l" t="t" r="r" b="b"/>
            <a:pathLst>
              <a:path w="2948212" h="748366">
                <a:moveTo>
                  <a:pt x="0" y="0"/>
                </a:moveTo>
                <a:lnTo>
                  <a:pt x="2948212" y="0"/>
                </a:lnTo>
                <a:lnTo>
                  <a:pt x="2948212" y="748366"/>
                </a:lnTo>
                <a:lnTo>
                  <a:pt x="0" y="7483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TextBox 11"/>
          <p:cNvSpPr txBox="1"/>
          <p:nvPr/>
        </p:nvSpPr>
        <p:spPr>
          <a:xfrm>
            <a:off x="473594" y="331190"/>
            <a:ext cx="7067029" cy="2503170"/>
          </a:xfrm>
          <a:prstGeom prst="rect">
            <a:avLst/>
          </a:prstGeom>
        </p:spPr>
        <p:txBody>
          <a:bodyPr lIns="0" tIns="0" rIns="0" bIns="0" rtlCol="0" anchor="t">
            <a:spAutoFit/>
          </a:bodyPr>
          <a:lstStyle/>
          <a:p>
            <a:pPr marL="0" lvl="0" indent="0">
              <a:lnSpc>
                <a:spcPts val="10080"/>
              </a:lnSpc>
              <a:spcBef>
                <a:spcPct val="0"/>
              </a:spcBef>
            </a:pPr>
            <a:r>
              <a:rPr lang="en-US" sz="7200">
                <a:solidFill>
                  <a:srgbClr val="4B4545"/>
                </a:solidFill>
                <a:latin typeface="Corben"/>
              </a:rPr>
              <a:t>Marketing Campaign</a:t>
            </a:r>
          </a:p>
        </p:txBody>
      </p:sp>
      <p:sp>
        <p:nvSpPr>
          <p:cNvPr id="12" name="TextBox 12"/>
          <p:cNvSpPr txBox="1"/>
          <p:nvPr/>
        </p:nvSpPr>
        <p:spPr>
          <a:xfrm>
            <a:off x="8179500" y="2945985"/>
            <a:ext cx="8618591" cy="200977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Our campaign strategy prioritizes a more refined understanding of our target audience. We aim to ensure a more personalized and impactful approach by leveraging data analytics and customer insights.</a:t>
            </a:r>
          </a:p>
        </p:txBody>
      </p:sp>
      <p:sp>
        <p:nvSpPr>
          <p:cNvPr id="13" name="TextBox 13"/>
          <p:cNvSpPr txBox="1"/>
          <p:nvPr/>
        </p:nvSpPr>
        <p:spPr>
          <a:xfrm>
            <a:off x="8179500" y="2555537"/>
            <a:ext cx="8618591" cy="396240"/>
          </a:xfrm>
          <a:prstGeom prst="rect">
            <a:avLst/>
          </a:prstGeom>
        </p:spPr>
        <p:txBody>
          <a:bodyPr lIns="0" tIns="0" rIns="0" bIns="0" rtlCol="0" anchor="t">
            <a:spAutoFit/>
          </a:bodyPr>
          <a:lstStyle/>
          <a:p>
            <a:pPr marL="0" lvl="0" indent="0">
              <a:lnSpc>
                <a:spcPts val="3359"/>
              </a:lnSpc>
              <a:spcBef>
                <a:spcPct val="0"/>
              </a:spcBef>
            </a:pPr>
            <a:r>
              <a:rPr lang="en-US" sz="2400">
                <a:solidFill>
                  <a:srgbClr val="4B4545"/>
                </a:solidFill>
                <a:latin typeface="Open Sans Bold"/>
              </a:rPr>
              <a:t>Target Audience Refinement</a:t>
            </a:r>
          </a:p>
        </p:txBody>
      </p:sp>
      <p:sp>
        <p:nvSpPr>
          <p:cNvPr id="14" name="TextBox 14"/>
          <p:cNvSpPr txBox="1"/>
          <p:nvPr/>
        </p:nvSpPr>
        <p:spPr>
          <a:xfrm>
            <a:off x="8179500" y="5856551"/>
            <a:ext cx="8618591" cy="14954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To maximize reach, our campaigns will span across various channels, including social media, email marketing, and targeted online advertising.</a:t>
            </a:r>
          </a:p>
        </p:txBody>
      </p:sp>
      <p:sp>
        <p:nvSpPr>
          <p:cNvPr id="15" name="TextBox 15"/>
          <p:cNvSpPr txBox="1"/>
          <p:nvPr/>
        </p:nvSpPr>
        <p:spPr>
          <a:xfrm>
            <a:off x="8179500" y="5409998"/>
            <a:ext cx="8618591" cy="396240"/>
          </a:xfrm>
          <a:prstGeom prst="rect">
            <a:avLst/>
          </a:prstGeom>
        </p:spPr>
        <p:txBody>
          <a:bodyPr lIns="0" tIns="0" rIns="0" bIns="0" rtlCol="0" anchor="t">
            <a:spAutoFit/>
          </a:bodyPr>
          <a:lstStyle/>
          <a:p>
            <a:pPr marL="0" lvl="0" indent="0">
              <a:lnSpc>
                <a:spcPts val="3359"/>
              </a:lnSpc>
              <a:spcBef>
                <a:spcPct val="0"/>
              </a:spcBef>
            </a:pPr>
            <a:r>
              <a:rPr lang="en-US" sz="2400">
                <a:solidFill>
                  <a:srgbClr val="4B4545"/>
                </a:solidFill>
                <a:latin typeface="Open Sans Bold"/>
              </a:rPr>
              <a:t>Multichannel Engagement</a:t>
            </a:r>
          </a:p>
        </p:txBody>
      </p:sp>
      <p:sp>
        <p:nvSpPr>
          <p:cNvPr id="16" name="TextBox 16"/>
          <p:cNvSpPr txBox="1"/>
          <p:nvPr/>
        </p:nvSpPr>
        <p:spPr>
          <a:xfrm>
            <a:off x="8179500" y="8252766"/>
            <a:ext cx="8618591" cy="14954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Partnering with influencers who align with our brand values will be a key element of our strategy. Their authentic endorsements can significantly impact audience perception.</a:t>
            </a:r>
          </a:p>
        </p:txBody>
      </p:sp>
      <p:sp>
        <p:nvSpPr>
          <p:cNvPr id="17" name="TextBox 17"/>
          <p:cNvSpPr txBox="1"/>
          <p:nvPr/>
        </p:nvSpPr>
        <p:spPr>
          <a:xfrm>
            <a:off x="8179500" y="7806213"/>
            <a:ext cx="8618591" cy="396240"/>
          </a:xfrm>
          <a:prstGeom prst="rect">
            <a:avLst/>
          </a:prstGeom>
        </p:spPr>
        <p:txBody>
          <a:bodyPr lIns="0" tIns="0" rIns="0" bIns="0" rtlCol="0" anchor="t">
            <a:spAutoFit/>
          </a:bodyPr>
          <a:lstStyle/>
          <a:p>
            <a:pPr marL="0" lvl="0" indent="0">
              <a:lnSpc>
                <a:spcPts val="3359"/>
              </a:lnSpc>
              <a:spcBef>
                <a:spcPct val="0"/>
              </a:spcBef>
            </a:pPr>
            <a:r>
              <a:rPr lang="en-US" sz="2400">
                <a:solidFill>
                  <a:srgbClr val="4B4545"/>
                </a:solidFill>
                <a:latin typeface="Open Sans Bold"/>
              </a:rPr>
              <a:t>Influencer Collaborations</a:t>
            </a:r>
          </a:p>
        </p:txBody>
      </p:sp>
      <p:sp>
        <p:nvSpPr>
          <p:cNvPr id="18" name="Freeform 18"/>
          <p:cNvSpPr/>
          <p:nvPr/>
        </p:nvSpPr>
        <p:spPr>
          <a:xfrm rot="5400000">
            <a:off x="-626329" y="7410011"/>
            <a:ext cx="2948212" cy="748366"/>
          </a:xfrm>
          <a:custGeom>
            <a:avLst/>
            <a:gdLst/>
            <a:ahLst/>
            <a:cxnLst/>
            <a:rect l="l" t="t" r="r" b="b"/>
            <a:pathLst>
              <a:path w="2948212" h="748366">
                <a:moveTo>
                  <a:pt x="0" y="0"/>
                </a:moveTo>
                <a:lnTo>
                  <a:pt x="2948212" y="0"/>
                </a:lnTo>
                <a:lnTo>
                  <a:pt x="2948212" y="748366"/>
                </a:lnTo>
                <a:lnTo>
                  <a:pt x="0" y="74836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9" name="AutoShape 19"/>
          <p:cNvSpPr/>
          <p:nvPr/>
        </p:nvSpPr>
        <p:spPr>
          <a:xfrm flipH="1">
            <a:off x="7720235" y="5188476"/>
            <a:ext cx="0" cy="4559715"/>
          </a:xfrm>
          <a:prstGeom prst="line">
            <a:avLst/>
          </a:prstGeom>
          <a:ln w="114300" cap="rnd">
            <a:solidFill>
              <a:srgbClr val="F25426"/>
            </a:solidFill>
            <a:prstDash val="solid"/>
            <a:headEnd type="none" w="sm" len="sm"/>
            <a:tailEnd type="none" w="sm" len="sm"/>
          </a:ln>
        </p:spPr>
        <p:txBody>
          <a:bodyPr/>
          <a:lstStyle/>
          <a:p>
            <a:endParaRPr lang="en-US"/>
          </a:p>
        </p:txBody>
      </p:sp>
      <p:sp>
        <p:nvSpPr>
          <p:cNvPr id="20" name="AutoShape 20"/>
          <p:cNvSpPr/>
          <p:nvPr/>
        </p:nvSpPr>
        <p:spPr>
          <a:xfrm>
            <a:off x="7720235" y="2593637"/>
            <a:ext cx="0" cy="1770240"/>
          </a:xfrm>
          <a:prstGeom prst="line">
            <a:avLst/>
          </a:prstGeom>
          <a:ln w="114300" cap="rnd">
            <a:solidFill>
              <a:srgbClr val="F25426"/>
            </a:solidFill>
            <a:prstDash val="solid"/>
            <a:headEnd type="none" w="sm" len="sm"/>
            <a:tailEnd type="none" w="sm" len="sm"/>
          </a:ln>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173200" y="14960"/>
            <a:ext cx="3086100" cy="3771090"/>
            <a:chOff x="0" y="0"/>
            <a:chExt cx="812800" cy="993209"/>
          </a:xfrm>
        </p:grpSpPr>
        <p:sp>
          <p:nvSpPr>
            <p:cNvPr id="3" name="Freeform 3"/>
            <p:cNvSpPr/>
            <p:nvPr/>
          </p:nvSpPr>
          <p:spPr>
            <a:xfrm>
              <a:off x="0" y="0"/>
              <a:ext cx="812800" cy="993209"/>
            </a:xfrm>
            <a:custGeom>
              <a:avLst/>
              <a:gdLst/>
              <a:ahLst/>
              <a:cxnLst/>
              <a:rect l="l" t="t" r="r" b="b"/>
              <a:pathLst>
                <a:path w="812800" h="993209">
                  <a:moveTo>
                    <a:pt x="0" y="0"/>
                  </a:moveTo>
                  <a:lnTo>
                    <a:pt x="812800" y="0"/>
                  </a:lnTo>
                  <a:lnTo>
                    <a:pt x="812800" y="993209"/>
                  </a:lnTo>
                  <a:lnTo>
                    <a:pt x="0" y="993209"/>
                  </a:lnTo>
                  <a:close/>
                </a:path>
              </a:pathLst>
            </a:custGeom>
            <a:solidFill>
              <a:srgbClr val="D7E9EB"/>
            </a:solidFill>
          </p:spPr>
          <p:txBody>
            <a:bodyPr/>
            <a:lstStyle/>
            <a:p>
              <a:endParaRPr lang="en-US"/>
            </a:p>
          </p:txBody>
        </p:sp>
        <p:sp>
          <p:nvSpPr>
            <p:cNvPr id="4" name="TextBox 4"/>
            <p:cNvSpPr txBox="1"/>
            <p:nvPr/>
          </p:nvSpPr>
          <p:spPr>
            <a:xfrm>
              <a:off x="0" y="-38100"/>
              <a:ext cx="812800" cy="1031309"/>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9300951" y="6515910"/>
            <a:ext cx="3086100" cy="3771090"/>
            <a:chOff x="0" y="0"/>
            <a:chExt cx="812800" cy="993209"/>
          </a:xfrm>
        </p:grpSpPr>
        <p:sp>
          <p:nvSpPr>
            <p:cNvPr id="6" name="Freeform 6"/>
            <p:cNvSpPr/>
            <p:nvPr/>
          </p:nvSpPr>
          <p:spPr>
            <a:xfrm>
              <a:off x="0" y="0"/>
              <a:ext cx="812800" cy="993209"/>
            </a:xfrm>
            <a:custGeom>
              <a:avLst/>
              <a:gdLst/>
              <a:ahLst/>
              <a:cxnLst/>
              <a:rect l="l" t="t" r="r" b="b"/>
              <a:pathLst>
                <a:path w="812800" h="993209">
                  <a:moveTo>
                    <a:pt x="0" y="0"/>
                  </a:moveTo>
                  <a:lnTo>
                    <a:pt x="812800" y="0"/>
                  </a:lnTo>
                  <a:lnTo>
                    <a:pt x="812800" y="993209"/>
                  </a:lnTo>
                  <a:lnTo>
                    <a:pt x="0" y="993209"/>
                  </a:lnTo>
                  <a:close/>
                </a:path>
              </a:pathLst>
            </a:custGeom>
            <a:solidFill>
              <a:srgbClr val="0C4E50"/>
            </a:solidFill>
          </p:spPr>
          <p:txBody>
            <a:bodyPr/>
            <a:lstStyle/>
            <a:p>
              <a:endParaRPr lang="en-US"/>
            </a:p>
          </p:txBody>
        </p:sp>
        <p:sp>
          <p:nvSpPr>
            <p:cNvPr id="7" name="TextBox 7"/>
            <p:cNvSpPr txBox="1"/>
            <p:nvPr/>
          </p:nvSpPr>
          <p:spPr>
            <a:xfrm>
              <a:off x="0" y="-38100"/>
              <a:ext cx="812800" cy="1031309"/>
            </a:xfrm>
            <a:prstGeom prst="rect">
              <a:avLst/>
            </a:prstGeom>
          </p:spPr>
          <p:txBody>
            <a:bodyPr lIns="50800" tIns="50800" rIns="50800" bIns="50800" rtlCol="0" anchor="ctr"/>
            <a:lstStyle/>
            <a:p>
              <a:pPr algn="ctr">
                <a:lnSpc>
                  <a:spcPts val="3359"/>
                </a:lnSpc>
              </a:pPr>
              <a:endParaRPr/>
            </a:p>
          </p:txBody>
        </p:sp>
      </p:grpSp>
      <p:sp>
        <p:nvSpPr>
          <p:cNvPr id="8" name="Freeform 8"/>
          <p:cNvSpPr/>
          <p:nvPr/>
        </p:nvSpPr>
        <p:spPr>
          <a:xfrm>
            <a:off x="10844001" y="1011275"/>
            <a:ext cx="5482971" cy="8229600"/>
          </a:xfrm>
          <a:custGeom>
            <a:avLst/>
            <a:gdLst/>
            <a:ahLst/>
            <a:cxnLst/>
            <a:rect l="l" t="t" r="r" b="b"/>
            <a:pathLst>
              <a:path w="5482971" h="8229600">
                <a:moveTo>
                  <a:pt x="0" y="0"/>
                </a:moveTo>
                <a:lnTo>
                  <a:pt x="5482971" y="0"/>
                </a:lnTo>
                <a:lnTo>
                  <a:pt x="5482971" y="8229600"/>
                </a:lnTo>
                <a:lnTo>
                  <a:pt x="0" y="8229600"/>
                </a:lnTo>
                <a:lnTo>
                  <a:pt x="0" y="0"/>
                </a:lnTo>
                <a:close/>
              </a:path>
            </a:pathLst>
          </a:custGeom>
          <a:blipFill>
            <a:blip r:embed="rId2"/>
            <a:stretch>
              <a:fillRect/>
            </a:stretch>
          </a:blipFill>
        </p:spPr>
        <p:txBody>
          <a:bodyPr/>
          <a:lstStyle/>
          <a:p>
            <a:endParaRPr lang="en-US"/>
          </a:p>
        </p:txBody>
      </p:sp>
      <p:grpSp>
        <p:nvGrpSpPr>
          <p:cNvPr id="9" name="Group 9"/>
          <p:cNvGrpSpPr/>
          <p:nvPr/>
        </p:nvGrpSpPr>
        <p:grpSpPr>
          <a:xfrm>
            <a:off x="17259300" y="14960"/>
            <a:ext cx="1028700" cy="10272040"/>
            <a:chOff x="0" y="0"/>
            <a:chExt cx="270933" cy="2705393"/>
          </a:xfrm>
        </p:grpSpPr>
        <p:sp>
          <p:nvSpPr>
            <p:cNvPr id="10" name="Freeform 10"/>
            <p:cNvSpPr/>
            <p:nvPr/>
          </p:nvSpPr>
          <p:spPr>
            <a:xfrm>
              <a:off x="0" y="0"/>
              <a:ext cx="270933" cy="2705393"/>
            </a:xfrm>
            <a:custGeom>
              <a:avLst/>
              <a:gdLst/>
              <a:ahLst/>
              <a:cxnLst/>
              <a:rect l="l" t="t" r="r" b="b"/>
              <a:pathLst>
                <a:path w="270933" h="2705393">
                  <a:moveTo>
                    <a:pt x="0" y="0"/>
                  </a:moveTo>
                  <a:lnTo>
                    <a:pt x="270933" y="0"/>
                  </a:lnTo>
                  <a:lnTo>
                    <a:pt x="270933" y="2705393"/>
                  </a:lnTo>
                  <a:lnTo>
                    <a:pt x="0" y="2705393"/>
                  </a:lnTo>
                  <a:close/>
                </a:path>
              </a:pathLst>
            </a:custGeom>
            <a:solidFill>
              <a:srgbClr val="41A3A6"/>
            </a:solidFill>
          </p:spPr>
          <p:txBody>
            <a:bodyPr/>
            <a:lstStyle/>
            <a:p>
              <a:endParaRPr lang="en-US"/>
            </a:p>
          </p:txBody>
        </p:sp>
        <p:sp>
          <p:nvSpPr>
            <p:cNvPr id="11" name="TextBox 11"/>
            <p:cNvSpPr txBox="1"/>
            <p:nvPr/>
          </p:nvSpPr>
          <p:spPr>
            <a:xfrm>
              <a:off x="0" y="-38100"/>
              <a:ext cx="270933" cy="2743493"/>
            </a:xfrm>
            <a:prstGeom prst="rect">
              <a:avLst/>
            </a:prstGeom>
          </p:spPr>
          <p:txBody>
            <a:bodyPr lIns="50800" tIns="50800" rIns="50800" bIns="50800" rtlCol="0" anchor="ctr"/>
            <a:lstStyle/>
            <a:p>
              <a:pPr algn="ctr">
                <a:lnSpc>
                  <a:spcPts val="3359"/>
                </a:lnSpc>
              </a:pPr>
              <a:endParaRPr/>
            </a:p>
          </p:txBody>
        </p:sp>
      </p:grpSp>
      <p:sp>
        <p:nvSpPr>
          <p:cNvPr id="12" name="TextBox 12"/>
          <p:cNvSpPr txBox="1"/>
          <p:nvPr/>
        </p:nvSpPr>
        <p:spPr>
          <a:xfrm>
            <a:off x="1568275" y="331190"/>
            <a:ext cx="8670406" cy="1226820"/>
          </a:xfrm>
          <a:prstGeom prst="rect">
            <a:avLst/>
          </a:prstGeom>
        </p:spPr>
        <p:txBody>
          <a:bodyPr lIns="0" tIns="0" rIns="0" bIns="0" rtlCol="0" anchor="t">
            <a:spAutoFit/>
          </a:bodyPr>
          <a:lstStyle/>
          <a:p>
            <a:pPr marL="0" lvl="0" indent="0">
              <a:lnSpc>
                <a:spcPts val="10080"/>
              </a:lnSpc>
              <a:spcBef>
                <a:spcPct val="0"/>
              </a:spcBef>
            </a:pPr>
            <a:r>
              <a:rPr lang="en-US" sz="7200">
                <a:solidFill>
                  <a:srgbClr val="4B4545"/>
                </a:solidFill>
                <a:latin typeface="Corben"/>
              </a:rPr>
              <a:t>Digital Presence</a:t>
            </a:r>
          </a:p>
        </p:txBody>
      </p:sp>
      <p:sp>
        <p:nvSpPr>
          <p:cNvPr id="13" name="TextBox 13"/>
          <p:cNvSpPr txBox="1"/>
          <p:nvPr/>
        </p:nvSpPr>
        <p:spPr>
          <a:xfrm>
            <a:off x="1568275" y="2900116"/>
            <a:ext cx="7036657" cy="149542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Our website has undergone enhancements to ensure a seamless and user-friendly experience, providing valuable information to visitors.</a:t>
            </a:r>
          </a:p>
        </p:txBody>
      </p:sp>
      <p:sp>
        <p:nvSpPr>
          <p:cNvPr id="14" name="TextBox 14"/>
          <p:cNvSpPr txBox="1"/>
          <p:nvPr/>
        </p:nvSpPr>
        <p:spPr>
          <a:xfrm>
            <a:off x="1568275" y="2453563"/>
            <a:ext cx="7036657" cy="396240"/>
          </a:xfrm>
          <a:prstGeom prst="rect">
            <a:avLst/>
          </a:prstGeom>
        </p:spPr>
        <p:txBody>
          <a:bodyPr lIns="0" tIns="0" rIns="0" bIns="0" rtlCol="0" anchor="t">
            <a:spAutoFit/>
          </a:bodyPr>
          <a:lstStyle/>
          <a:p>
            <a:pPr marL="0" lvl="0" indent="0">
              <a:lnSpc>
                <a:spcPts val="3359"/>
              </a:lnSpc>
              <a:spcBef>
                <a:spcPct val="0"/>
              </a:spcBef>
            </a:pPr>
            <a:r>
              <a:rPr lang="en-US" sz="2400">
                <a:solidFill>
                  <a:srgbClr val="4B4545"/>
                </a:solidFill>
                <a:latin typeface="Open Sans Bold"/>
              </a:rPr>
              <a:t>Optimized Website</a:t>
            </a:r>
          </a:p>
        </p:txBody>
      </p:sp>
      <p:sp>
        <p:nvSpPr>
          <p:cNvPr id="15" name="TextBox 15"/>
          <p:cNvSpPr txBox="1"/>
          <p:nvPr/>
        </p:nvSpPr>
        <p:spPr>
          <a:xfrm>
            <a:off x="1568275" y="5385224"/>
            <a:ext cx="7036657" cy="2009775"/>
          </a:xfrm>
          <a:prstGeom prst="rect">
            <a:avLst/>
          </a:prstGeom>
        </p:spPr>
        <p:txBody>
          <a:bodyPr lIns="0" tIns="0" rIns="0" bIns="0" rtlCol="0" anchor="t">
            <a:spAutoFit/>
          </a:bodyPr>
          <a:lstStyle/>
          <a:p>
            <a:pPr marL="0" lvl="0" indent="0">
              <a:lnSpc>
                <a:spcPts val="4079"/>
              </a:lnSpc>
            </a:pPr>
            <a:r>
              <a:rPr lang="en-US" sz="2400">
                <a:solidFill>
                  <a:srgbClr val="4B4545"/>
                </a:solidFill>
                <a:latin typeface="Open Sans"/>
              </a:rPr>
              <a:t>Active across various platforms, our social media presence fosters real-time engagement and community building through regular updates and responsive communication.</a:t>
            </a:r>
          </a:p>
        </p:txBody>
      </p:sp>
      <p:sp>
        <p:nvSpPr>
          <p:cNvPr id="16" name="TextBox 16"/>
          <p:cNvSpPr txBox="1"/>
          <p:nvPr/>
        </p:nvSpPr>
        <p:spPr>
          <a:xfrm>
            <a:off x="1568275" y="4938671"/>
            <a:ext cx="7036657" cy="396240"/>
          </a:xfrm>
          <a:prstGeom prst="rect">
            <a:avLst/>
          </a:prstGeom>
        </p:spPr>
        <p:txBody>
          <a:bodyPr lIns="0" tIns="0" rIns="0" bIns="0" rtlCol="0" anchor="t">
            <a:spAutoFit/>
          </a:bodyPr>
          <a:lstStyle/>
          <a:p>
            <a:pPr marL="0" lvl="0" indent="0">
              <a:lnSpc>
                <a:spcPts val="3359"/>
              </a:lnSpc>
              <a:spcBef>
                <a:spcPct val="0"/>
              </a:spcBef>
            </a:pPr>
            <a:r>
              <a:rPr lang="en-US" sz="2400">
                <a:solidFill>
                  <a:srgbClr val="4B4545"/>
                </a:solidFill>
                <a:latin typeface="Open Sans Bold"/>
              </a:rPr>
              <a:t>Social Media Engagement</a:t>
            </a:r>
          </a:p>
        </p:txBody>
      </p:sp>
      <p:sp>
        <p:nvSpPr>
          <p:cNvPr id="17" name="Freeform 17"/>
          <p:cNvSpPr/>
          <p:nvPr/>
        </p:nvSpPr>
        <p:spPr>
          <a:xfrm rot="5400000">
            <a:off x="7922705" y="3869909"/>
            <a:ext cx="3694222" cy="937730"/>
          </a:xfrm>
          <a:custGeom>
            <a:avLst/>
            <a:gdLst/>
            <a:ahLst/>
            <a:cxnLst/>
            <a:rect l="l" t="t" r="r" b="b"/>
            <a:pathLst>
              <a:path w="3694222" h="937730">
                <a:moveTo>
                  <a:pt x="0" y="0"/>
                </a:moveTo>
                <a:lnTo>
                  <a:pt x="3694222" y="0"/>
                </a:lnTo>
                <a:lnTo>
                  <a:pt x="3694222" y="937730"/>
                </a:lnTo>
                <a:lnTo>
                  <a:pt x="0" y="93773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18" name="Group 18"/>
          <p:cNvGrpSpPr/>
          <p:nvPr/>
        </p:nvGrpSpPr>
        <p:grpSpPr>
          <a:xfrm>
            <a:off x="0" y="-9945"/>
            <a:ext cx="1028700" cy="10272040"/>
            <a:chOff x="0" y="0"/>
            <a:chExt cx="270933" cy="2705393"/>
          </a:xfrm>
        </p:grpSpPr>
        <p:sp>
          <p:nvSpPr>
            <p:cNvPr id="19" name="Freeform 19"/>
            <p:cNvSpPr/>
            <p:nvPr/>
          </p:nvSpPr>
          <p:spPr>
            <a:xfrm>
              <a:off x="0" y="0"/>
              <a:ext cx="270933" cy="2705393"/>
            </a:xfrm>
            <a:custGeom>
              <a:avLst/>
              <a:gdLst/>
              <a:ahLst/>
              <a:cxnLst/>
              <a:rect l="l" t="t" r="r" b="b"/>
              <a:pathLst>
                <a:path w="270933" h="2705393">
                  <a:moveTo>
                    <a:pt x="0" y="0"/>
                  </a:moveTo>
                  <a:lnTo>
                    <a:pt x="270933" y="0"/>
                  </a:lnTo>
                  <a:lnTo>
                    <a:pt x="270933" y="2705393"/>
                  </a:lnTo>
                  <a:lnTo>
                    <a:pt x="0" y="2705393"/>
                  </a:lnTo>
                  <a:close/>
                </a:path>
              </a:pathLst>
            </a:custGeom>
            <a:solidFill>
              <a:srgbClr val="41A3A6"/>
            </a:solidFill>
          </p:spPr>
          <p:txBody>
            <a:bodyPr/>
            <a:lstStyle/>
            <a:p>
              <a:endParaRPr lang="en-US"/>
            </a:p>
          </p:txBody>
        </p:sp>
        <p:sp>
          <p:nvSpPr>
            <p:cNvPr id="20" name="TextBox 20"/>
            <p:cNvSpPr txBox="1"/>
            <p:nvPr/>
          </p:nvSpPr>
          <p:spPr>
            <a:xfrm>
              <a:off x="0" y="-38100"/>
              <a:ext cx="270933" cy="2743493"/>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TotalTime>
  <Words>965</Words>
  <Application>Microsoft Office PowerPoint</Application>
  <PresentationFormat>Custom</PresentationFormat>
  <Paragraphs>87</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Open Sans Bold</vt:lpstr>
      <vt:lpstr>Open Sans</vt:lpstr>
      <vt:lpstr>Corben</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Tosca Simple Sales Report Presentation</dc:title>
  <cp:lastModifiedBy>Zoe Shikai Jin</cp:lastModifiedBy>
  <cp:revision>3</cp:revision>
  <dcterms:created xsi:type="dcterms:W3CDTF">2006-08-16T00:00:00Z</dcterms:created>
  <dcterms:modified xsi:type="dcterms:W3CDTF">2024-03-20T02:09:23Z</dcterms:modified>
  <dc:identifier>DAF-f5_qvL4</dc:identifier>
</cp:coreProperties>
</file>

<file path=docProps/thumbnail.jpeg>
</file>